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6"/>
  </p:notesMasterIdLst>
  <p:sldIdLst>
    <p:sldId id="257" r:id="rId5"/>
    <p:sldId id="260" r:id="rId6"/>
    <p:sldId id="263" r:id="rId7"/>
    <p:sldId id="264" r:id="rId8"/>
    <p:sldId id="266" r:id="rId9"/>
    <p:sldId id="267" r:id="rId10"/>
    <p:sldId id="265" r:id="rId11"/>
    <p:sldId id="271" r:id="rId12"/>
    <p:sldId id="272" r:id="rId13"/>
    <p:sldId id="273" r:id="rId14"/>
    <p:sldId id="259" r:id="rId15"/>
  </p:sldIdLst>
  <p:sldSz cx="12192000" cy="6858000"/>
  <p:notesSz cx="6858000" cy="9144000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itink, Fleur" initials="BF" lastIdx="0" clrIdx="0">
    <p:extLst>
      <p:ext uri="{19B8F6BF-5375-455C-9EA6-DF929625EA0E}">
        <p15:presenceInfo xmlns:p15="http://schemas.microsoft.com/office/powerpoint/2012/main" userId="S::fbuitink@volkerwessels.com::cf590200-e243-4b2e-a585-9874ef062f38" providerId="AD"/>
      </p:ext>
    </p:extLst>
  </p:cmAuthor>
  <p:cmAuthor id="2" name="Bas Roordink" initials="BR" lastIdx="0" clrIdx="1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7985E1-D591-4C61-89E7-295AA74565BF}" v="2" dt="2021-07-27T07:42:17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4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transition/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>
            <a:normAutofit/>
          </a:bodyPr>
          <a:lstStyle/>
          <a:p>
            <a:pPr>
              <a:defRPr b="0" i="0"/>
            </a:pPr>
            <a:r>
              <a:rPr lang="pl-PL" sz="5400" b="1"/>
              <a:t>DZIEŃ BHP </a:t>
            </a:r>
            <a:br>
              <a:rPr lang="pl-PL" sz="5400" b="1"/>
            </a:br>
            <a:r>
              <a:rPr lang="pl-PL" sz="3600" b="1"/>
              <a:t>RAZEM DLA BEZPIECZEŃSTWA</a:t>
            </a:r>
            <a:br>
              <a:rPr lang="pl-PL" sz="3600" b="1"/>
            </a:br>
            <a:br>
              <a:rPr lang="pl-PL" sz="3600" b="1"/>
            </a:br>
            <a:r>
              <a:rPr lang="pl-PL" sz="2000" b="1"/>
              <a:t>6 października 2021 r.</a:t>
            </a:r>
            <a:endParaRPr lang="pl-PL" sz="20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pl-PL"/>
          </a:p>
          <a:p>
            <a:pPr>
              <a:defRPr b="0" i="0"/>
            </a:pPr>
            <a:r>
              <a:rPr lang="pl-PL"/>
              <a:t>PLAN DLA FIRM</a:t>
            </a:r>
          </a:p>
          <a:p>
            <a:pPr>
              <a:defRPr b="0" i="0"/>
            </a:pPr>
            <a:r>
              <a:rPr lang="pl-PL" sz="1800"/>
              <a:t>[plan można uzupełnić o własne pomysły]</a:t>
            </a:r>
            <a:endParaRPr lang="pl-PL" sz="1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1937F1-97A4-4003-980B-EC6F1D1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OCENA I OPINIE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E46241-0006-440B-B286-03AD5E198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  <a:defRPr b="0" i="0"/>
            </a:pPr>
            <a:r>
              <a:rPr lang="pl-PL" sz="2200" b="1"/>
              <a:t>W ramach firmy (minimum):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pl-PL" sz="2200"/>
              <a:t>Jak Ci się podobała wspólna gra?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pl-PL" sz="2200"/>
              <a:t>Czego się z niej nauczyłeś/nauczyłaś?</a:t>
            </a:r>
          </a:p>
          <a:p>
            <a:pPr lvl="0">
              <a:lnSpc>
                <a:spcPct val="110000"/>
              </a:lnSpc>
              <a:defRPr b="0" i="0"/>
            </a:pPr>
            <a:r>
              <a:rPr lang="pl-PL" sz="2200"/>
              <a:t>Co zrobisz inaczej jutro w pracy?</a:t>
            </a:r>
          </a:p>
          <a:p>
            <a:pPr marL="0" indent="0">
              <a:lnSpc>
                <a:spcPct val="110000"/>
              </a:lnSpc>
              <a:buNone/>
              <a:defRPr b="0" i="0"/>
            </a:pPr>
            <a:br>
              <a:rPr lang="pl-PL" sz="2200" b="1"/>
            </a:br>
            <a:r>
              <a:rPr lang="pl-PL" sz="2200" b="1"/>
              <a:t>Informacje zwrotne od firm VolkerWessels do VolkerWessels:</a:t>
            </a:r>
          </a:p>
          <a:p>
            <a:pPr>
              <a:lnSpc>
                <a:spcPct val="110000"/>
              </a:lnSpc>
              <a:defRPr b="0" i="0"/>
            </a:pPr>
            <a:r>
              <a:rPr lang="pl-PL" sz="2200"/>
              <a:t>Nie wymaga się formalnej informacji zwrotnej. Chcielibyśmy otrzymać zdjęcia i wypowiedzi uczestników.</a:t>
            </a:r>
          </a:p>
          <a:p>
            <a:pPr>
              <a:lnSpc>
                <a:spcPct val="110000"/>
              </a:lnSpc>
              <a:defRPr b="0" i="0"/>
            </a:pPr>
            <a:r>
              <a:rPr lang="pl-PL" sz="2200"/>
              <a:t>Dobre pomysły, doświadczenia i inne wyniki np. ewaluacji w przedsiębiorstwie lub od instruktora są zawsze mile widziane. Jak najbardziej!</a:t>
            </a:r>
          </a:p>
          <a:p>
            <a:pPr>
              <a:lnSpc>
                <a:spcPct val="110000"/>
              </a:lnSpc>
              <a:defRPr b="0" i="0"/>
            </a:pPr>
            <a:r>
              <a:rPr lang="pl-PL" sz="2200"/>
              <a:t>Prosimy o przesłanie na adres safety@volkerwessels.com.</a:t>
            </a: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7C70257-20D1-4FAE-B2E4-6216618E95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609B9A3-376F-4986-9D13-6BF716011D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b="0" i="0"/>
            </a:pPr>
            <a:fld id="{87C042D1-7944-4463-8FDB-D7CAEEF3357A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354663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016C-916D-3B41-BAF0-9C1EEFE0B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POWODZENIA W PRZYGOTOWANIACH!</a:t>
            </a:r>
            <a:endParaRPr lang="pl-PL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639BBED-AFA2-BA4C-B406-7DE1FC559E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29250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WPROWADZENIE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>
              <a:lnSpc>
                <a:spcPct val="110000"/>
              </a:lnSpc>
              <a:buNone/>
              <a:defRPr b="0" i="0"/>
            </a:pPr>
            <a:r>
              <a:rPr lang="pl-PL" sz="1900"/>
              <a:t>Robimy wszystko, co w naszej mocy, aby zapobiegać wypadkom i cierpieniom osobistym ludzi, którzy pracują dla nas lub w naszym imieniu. Chcemy również zapobiegać szkodom w środowisku, w którym pracujemy, oraz zapobiegać obrażeniom osób trzecich w wyniku naszej pracy. </a:t>
            </a:r>
            <a:br>
              <a:rPr lang="pl-PL" sz="1900"/>
            </a:br>
            <a:endParaRPr lang="pl-PL" sz="1900"/>
          </a:p>
          <a:p>
            <a:pPr marL="0" indent="0">
              <a:lnSpc>
                <a:spcPct val="110000"/>
              </a:lnSpc>
              <a:buNone/>
              <a:defRPr b="0" i="0"/>
            </a:pPr>
            <a:r>
              <a:rPr lang="pl-PL" sz="1900"/>
              <a:t>W praktyce czasami dość trudno jest nalegać na bezpieczną pracę. Zbyt często wydaje nam się, że pracę można wykonać szybko lub że realizacja harmonogramu jest ważniejsza niż bezpieczna praca. Wiemy o tym i dokładamy wszelkich starań, aby pracować coraz bezpieczniej w ramach naszego </a:t>
            </a:r>
            <a:r>
              <a:rPr lang="pl-PL" sz="1900" u="sng"/>
              <a:t>programu WAVE</a:t>
            </a:r>
            <a:r>
              <a:rPr lang="pl-PL" sz="1900"/>
              <a:t>. </a:t>
            </a:r>
          </a:p>
          <a:p>
            <a:pPr marL="0" indent="0">
              <a:lnSpc>
                <a:spcPct val="110000"/>
              </a:lnSpc>
              <a:buNone/>
              <a:defRPr b="0" i="0"/>
            </a:pPr>
            <a:br>
              <a:rPr lang="pl-PL" sz="1900"/>
            </a:br>
            <a:r>
              <a:rPr lang="pl-PL" sz="1900"/>
              <a:t>Otwierając się na dyskusję z pracownikami na temat dylematów w naszych projektach i lokalizacjach biurowych będziemy mogli iść naprzód. Dlatego również w tym roku podczas Dnia BHP koncentrujemy się na dylematach związanych z bezpieczeństwem, wartościach i zasadach bezpieczeństwa WAVE, praktycznych przykładach i naszym własnym zachowaniu w zakresie bezpieczeństwa. Odbywa się to, podobnie jak w latach ubiegłych, poprzez udział w grze bezpieczeństwa. </a:t>
            </a:r>
            <a:endParaRPr lang="pl-PL" sz="1900">
              <a:highlight>
                <a:srgbClr val="FFFF00"/>
              </a:highlight>
            </a:endParaRP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E971E-E72E-4FFD-8268-87378A1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UZASADNIENIE TEMATU PRZEWODNIEGO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939605-1392-4D30-A99E-0D408BF74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0000" lnSpcReduction="20000"/>
          </a:bodyPr>
          <a:lstStyle/>
          <a:p>
            <a:pPr>
              <a:lnSpc>
                <a:spcPct val="120000"/>
              </a:lnSpc>
              <a:defRPr b="0" i="0"/>
            </a:pPr>
            <a:r>
              <a:rPr lang="pl-PL"/>
              <a:t>Każdego roku „potknięcia, poślizgnięcia i upadki” znajdują się w pierwszej trójce przyczyn wypadków skutkujących obrażeniami i nieobecnością w pracy. </a:t>
            </a:r>
            <a:br>
              <a:rPr lang="pl-PL"/>
            </a:br>
            <a:endParaRPr lang="pl-PL"/>
          </a:p>
          <a:p>
            <a:pPr>
              <a:lnSpc>
                <a:spcPct val="120000"/>
              </a:lnSpc>
              <a:defRPr b="0" i="0"/>
            </a:pPr>
            <a:r>
              <a:rPr lang="pl-PL"/>
              <a:t>Około 15% tych zgłoszeń dotyczy potknięć, poślizgnięć i upadków.</a:t>
            </a:r>
            <a:br>
              <a:rPr lang="pl-PL"/>
            </a:br>
            <a:r>
              <a:rPr lang="pl-PL"/>
              <a:t> 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Konkretnie, 49 naszych pracowników i pracowników podwykonawców doznało w minionym roku obrażeń w wyniku potknięcia, poślizgnięcia i upadku. </a:t>
            </a:r>
            <a:br>
              <a:rPr lang="pl-PL"/>
            </a:br>
            <a:endParaRPr lang="pl-PL"/>
          </a:p>
          <a:p>
            <a:pPr>
              <a:lnSpc>
                <a:spcPct val="120000"/>
              </a:lnSpc>
              <a:defRPr b="0" i="0"/>
            </a:pPr>
            <a:r>
              <a:rPr lang="pl-PL"/>
              <a:t>Byli oni niezdolni do pracy przez jeden lub więcej dni z powodu urazu.</a:t>
            </a:r>
            <a:br>
              <a:rPr lang="pl-PL"/>
            </a:br>
            <a:endParaRPr lang="pl-PL"/>
          </a:p>
          <a:p>
            <a:pPr>
              <a:lnSpc>
                <a:spcPct val="120000"/>
              </a:lnSpc>
              <a:defRPr b="0" i="0"/>
            </a:pPr>
            <a:r>
              <a:rPr lang="pl-PL"/>
              <a:t>Można wiele zyskać na przygotowaniu i dobrej organizacji pracy. Na przykład odpowiednie zorganizowanie przepływu odpadów tak, aby plac budowy był uporządkowany, i wzajemne zwracanie uwagi na niebezpieczne sytuacje, które mogą prowadzić do tego typu wypadków.</a:t>
            </a: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0015FFC-A606-411C-B653-78A2999209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02636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7C1DD-5ACF-4EAE-827F-211A44A8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CEL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BEDFB3-2F1F-4D97-B891-420307B9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defRPr b="0" i="0"/>
            </a:pPr>
            <a:r>
              <a:rPr lang="pl-PL" sz="2000"/>
              <a:t>Poinformowanie pracowników o temacie potknięć, pośliźnięć i upadków.</a:t>
            </a:r>
            <a:br>
              <a:rPr lang="pl-PL" sz="2000"/>
            </a:br>
            <a:endParaRPr lang="pl-PL" sz="2000"/>
          </a:p>
          <a:p>
            <a:pPr lvl="0">
              <a:lnSpc>
                <a:spcPct val="100000"/>
              </a:lnSpc>
              <a:defRPr b="0" i="0"/>
            </a:pPr>
            <a:r>
              <a:rPr lang="pl-PL" sz="2000"/>
              <a:t>Zwiększenie świadomości bezpieczeństwa w tym temacie.</a:t>
            </a:r>
            <a:br>
              <a:rPr lang="pl-PL" sz="2000"/>
            </a:br>
            <a:endParaRPr lang="pl-PL" sz="2000"/>
          </a:p>
          <a:p>
            <a:pPr lvl="0">
              <a:lnSpc>
                <a:spcPct val="100000"/>
              </a:lnSpc>
              <a:defRPr b="0" i="0"/>
            </a:pPr>
            <a:r>
              <a:rPr lang="pl-PL" sz="2000"/>
              <a:t>Zachęcanie do działań mających na celu zmniejszenie liczby wypadków (związanych z niezdolnością do pracy).</a:t>
            </a: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AB35D6-9BB2-4948-A391-F810277F3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03108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BCBD47-8444-4AC5-A451-C2BAC7FA4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PRZESŁANIE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5585B5-D809-4C79-A0E1-57E5D446C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pl-PL" sz="2000" i="1"/>
              <a:t>„Lepsze przygotowanie, «uporządkowany» plac budowy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pl-PL" sz="2000" i="1"/>
              <a:t>i wzajemne zwracanie uwagi w przypadku niebezpiecznych sytuacji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pl-PL" sz="2000" i="1"/>
              <a:t>prowadzi do mniejszej liczby wypadków spowodowanych przez </a:t>
            </a:r>
          </a:p>
          <a:p>
            <a:pPr marL="0" indent="0" algn="ctr">
              <a:lnSpc>
                <a:spcPct val="150000"/>
              </a:lnSpc>
              <a:buNone/>
              <a:defRPr b="0" i="0"/>
            </a:pPr>
            <a:r>
              <a:rPr lang="pl-PL" sz="2000" i="1"/>
              <a:t>potknięcie się, poślizgnięcie i upadek”</a:t>
            </a:r>
            <a:endParaRPr lang="pl-PL" sz="2000"/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71F143-2E9A-45F8-8BE9-3260869536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2198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50DE7-290E-4E24-ADE6-AD5FD71AF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GRUPA DOCELOWA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BFA1311-E885-4DFC-AA7B-DDEA767C7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lnSpc>
                <a:spcPct val="100000"/>
              </a:lnSpc>
              <a:buNone/>
              <a:defRPr b="0" i="0"/>
            </a:pPr>
            <a:r>
              <a:rPr lang="pl-PL" sz="2200" b="1"/>
              <a:t>Firmy VolkerWessels</a:t>
            </a:r>
          </a:p>
          <a:p>
            <a:pPr>
              <a:lnSpc>
                <a:spcPct val="100000"/>
              </a:lnSpc>
              <a:defRPr b="0" i="0"/>
            </a:pPr>
            <a:r>
              <a:rPr lang="pl-PL" sz="2200"/>
              <a:t>Uczestnictwo w Dniu BHP jest obowiązkowe dla wszystkich firm VolkerWessel (z wyjątkiem lokalizacji zagranicznych).</a:t>
            </a:r>
            <a:br>
              <a:rPr lang="pl-PL" sz="2200"/>
            </a:br>
            <a:endParaRPr lang="pl-PL" sz="2200"/>
          </a:p>
          <a:p>
            <a:pPr marL="0" indent="0">
              <a:lnSpc>
                <a:spcPct val="100000"/>
              </a:lnSpc>
              <a:buNone/>
              <a:defRPr b="0" i="0"/>
            </a:pPr>
            <a:r>
              <a:rPr lang="pl-PL" sz="2200" b="1"/>
              <a:t>Kto bierze udział?</a:t>
            </a:r>
          </a:p>
          <a:p>
            <a:pPr>
              <a:lnSpc>
                <a:spcPct val="100000"/>
              </a:lnSpc>
              <a:defRPr b="0" i="0"/>
            </a:pPr>
            <a:r>
              <a:rPr lang="pl-PL" sz="2200"/>
              <a:t>Wszyscy pracownicy firmy.</a:t>
            </a:r>
          </a:p>
          <a:p>
            <a:pPr>
              <a:lnSpc>
                <a:spcPct val="100000"/>
              </a:lnSpc>
              <a:defRPr b="0" i="0"/>
            </a:pPr>
            <a:r>
              <a:rPr lang="pl-PL" sz="2200"/>
              <a:t>Zatrudnieni niezależni wykonawcy.</a:t>
            </a:r>
          </a:p>
          <a:p>
            <a:pPr>
              <a:lnSpc>
                <a:spcPct val="100000"/>
              </a:lnSpc>
              <a:defRPr b="0" i="0"/>
            </a:pPr>
            <a:r>
              <a:rPr lang="pl-PL" sz="2200"/>
              <a:t>Inni zatrudnieni i oddelegowani pracownicy.</a:t>
            </a:r>
          </a:p>
          <a:p>
            <a:pPr>
              <a:lnSpc>
                <a:spcPct val="100000"/>
              </a:lnSpc>
              <a:defRPr b="0" i="0"/>
            </a:pPr>
            <a:r>
              <a:rPr lang="pl-PL" sz="2200"/>
              <a:t>Nieobowiązkowe, ale wysoce pożądane: personel podwykonawców i innych wykonawców. </a:t>
            </a:r>
            <a:br>
              <a:rPr lang="pl-PL" sz="2200"/>
            </a:br>
            <a:r>
              <a:rPr lang="pl-PL" sz="2200"/>
              <a:t>Firmy VolkerWessels mogą same decydować, czy angażują tę grupę docelową, czy nie.</a:t>
            </a: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F4370F-F28C-48E0-AF00-23D82083B2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24495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9BFB5-F3A8-4FB2-8E24-F6AF5EA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MINIMALNE WYMAGANIA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BB64C6-58E8-492B-B4E2-44C1E3D9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0000" lnSpcReduction="10000"/>
          </a:bodyPr>
          <a:lstStyle/>
          <a:p>
            <a:pPr marL="0" indent="0">
              <a:lnSpc>
                <a:spcPct val="120000"/>
              </a:lnSpc>
              <a:buNone/>
              <a:defRPr b="0" i="0"/>
            </a:pPr>
            <a:r>
              <a:rPr lang="pl-PL"/>
              <a:t>Muszą być spełnione następujące minimalne wymagania:</a:t>
            </a:r>
            <a:br>
              <a:rPr lang="pl-PL"/>
            </a:br>
            <a:endParaRPr lang="pl-PL"/>
          </a:p>
          <a:p>
            <a:pPr>
              <a:lnSpc>
                <a:spcPct val="120000"/>
              </a:lnSpc>
              <a:defRPr b="0" i="0"/>
            </a:pPr>
            <a:r>
              <a:rPr lang="pl-PL"/>
              <a:t>Dzień BHP odbywa się w siedzibach firm (projektów) lub, w przypadku pracowników biurowych, np. za pośrednictwem Teams.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Temat „potknięć, poślizgnięć i upadków” będzie omawiany przez co najmniej 1,5 godziny.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Prezentacja służy jako podstawa. Oczywiście prezentacja może być uzupełniona o inne tematy związane z bezpieczeństwem, które firma chce również omówić w tym dniu.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Każda firma VolkerWessels sama ustala dalsze szczegóły tego dnia.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Podstawa do interesującej dyskusji: w grę cyfrową może grać w maksymalnie 6-12 osób, z uwzględnieniem zasady zachowania odległości 1,5 m.</a:t>
            </a:r>
          </a:p>
          <a:p>
            <a:pPr>
              <a:lnSpc>
                <a:spcPct val="120000"/>
              </a:lnSpc>
              <a:defRPr b="0" i="0"/>
            </a:pPr>
            <a:r>
              <a:rPr lang="pl-PL"/>
              <a:t>Zasoby: zestaw narzędzi i instrukcja, materiały kampanijne, plakat „Zarezerwuj termin”, tapeta na pulpit „Zarezerwuj termin”, podręcznik instruktora, pytania i odpowiedzi, prezentacja startowa (w tym animacja) oraz cyfrowa gra o bezpieczeństwie. 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BF99E7-219D-4E1B-B7F3-B76A8B12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031557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0AAD5-E55D-43BE-8B73-21DED9F0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MOŻLIWE SZCZEGÓŁY – BIURO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9FA90E-08D8-4C61-B3F7-3F003BF2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pl-PL" sz="2000" b="1"/>
              <a:t>Rozpoczęcie, pracownicy biurowi, kierownictwo </a:t>
            </a:r>
            <a:br>
              <a:rPr lang="pl-PL" sz="2000" b="1"/>
            </a:br>
            <a:r>
              <a:rPr lang="pl-PL" sz="2000" b="0"/>
              <a:t>Siłą programu jest to, że wywołuje on dyskusję wśród pracowników. To naprawdę skłania nas do dyskusji na temat bezpieczeństwa. </a:t>
            </a:r>
          </a:p>
          <a:p>
            <a:pPr marL="0" indent="0">
              <a:buNone/>
              <a:defRPr b="0" i="0"/>
            </a:pPr>
            <a:r>
              <a:rPr lang="pl-PL" sz="2000" b="1"/>
              <a:t>Wymagane narzędzia</a:t>
            </a:r>
            <a:br>
              <a:rPr lang="pl-PL" sz="2000" b="0"/>
            </a:br>
            <a:r>
              <a:rPr lang="pl-PL" sz="2000" b="0"/>
              <a:t>Projektor, laptop, nagłośnienie i prezentacja startowa.</a:t>
            </a:r>
            <a:br>
              <a:rPr lang="pl-PL" sz="2000" b="0"/>
            </a:br>
            <a:br>
              <a:rPr lang="pl-PL" sz="2000" b="0"/>
            </a:br>
            <a:r>
              <a:rPr lang="pl-PL" sz="2000">
                <a:highlight>
                  <a:srgbClr val="FFFF00"/>
                </a:highlight>
              </a:rPr>
              <a:t>UWAGA: Cyfrowa gra o bezpieczeństwie jest dostępna tylko w przeglądarce Chrome, a </a:t>
            </a:r>
            <a:r>
              <a:rPr lang="pl-PL" sz="2000" u="sng">
                <a:highlight>
                  <a:srgbClr val="FFFF00"/>
                </a:highlight>
              </a:rPr>
              <a:t>nie</a:t>
            </a:r>
            <a:r>
              <a:rPr lang="pl-PL" sz="2000">
                <a:highlight>
                  <a:srgbClr val="FFFF00"/>
                </a:highlight>
              </a:rPr>
              <a:t> w Internet Explorerze.</a:t>
            </a: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C755EA-4943-4130-8AD4-36B55BEBEE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49842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7DD7C-C781-4895-A66E-05930B94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0" i="0"/>
            </a:pPr>
            <a:r>
              <a:rPr lang="pl-PL" b="1"/>
              <a:t>MOŻLIWE SZCZEGÓŁY – PROJEKT</a:t>
            </a:r>
            <a:endParaRPr lang="pl-P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D7AD6-D79C-47C3-930D-E97F94F4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 b="0" i="0"/>
            </a:pPr>
            <a:r>
              <a:rPr lang="pl-PL" sz="2000" b="1"/>
              <a:t>Lokalizacje spotkań (projektów)</a:t>
            </a:r>
            <a:br>
              <a:rPr lang="pl-PL" sz="2000" b="1"/>
            </a:br>
            <a:r>
              <a:rPr lang="pl-PL" sz="2000" b="0"/>
              <a:t>Lider/kierownik projektu odwiedza projekty w celu zorganizowania dnia BHP. Istnieje możliwość, że lider/kierownik projektu odwiedzi kilka projektów. </a:t>
            </a:r>
            <a:r>
              <a:rPr lang="pl-PL" sz="2000" b="1"/>
              <a:t>Określi to sama firma VolkerWessels</a:t>
            </a:r>
            <a:r>
              <a:rPr lang="pl-PL" sz="2000" b="0"/>
              <a:t>.</a:t>
            </a:r>
          </a:p>
          <a:p>
            <a:pPr marL="0" indent="0">
              <a:buNone/>
              <a:defRPr b="0" i="0"/>
            </a:pPr>
            <a:r>
              <a:rPr lang="pl-PL" sz="2000"/>
              <a:t>Siłą programu jest to, że wywołuje on dyskusję wśród pracowników. To naprawdę skłania nas do dyskusji na temat bezpieczeństwa. </a:t>
            </a:r>
          </a:p>
          <a:p>
            <a:pPr marL="0" indent="0">
              <a:buNone/>
            </a:pPr>
            <a:endParaRPr lang="pl-PL" sz="2000"/>
          </a:p>
          <a:p>
            <a:pPr marL="0" indent="0">
              <a:buNone/>
              <a:defRPr b="0" i="0"/>
            </a:pPr>
            <a:r>
              <a:rPr lang="pl-PL" sz="2000" b="1"/>
              <a:t>Wymagane narzędzia</a:t>
            </a:r>
            <a:br>
              <a:rPr lang="pl-PL" sz="2000" b="0"/>
            </a:br>
            <a:r>
              <a:rPr lang="pl-PL" sz="2000" b="0"/>
              <a:t>Projektor, laptop, nagłośnienie i prezentacja startowa.</a:t>
            </a:r>
            <a:br>
              <a:rPr lang="pl-PL" sz="2000" b="0"/>
            </a:br>
            <a:br>
              <a:rPr lang="pl-PL" sz="2000" b="0"/>
            </a:br>
            <a:r>
              <a:rPr lang="pl-PL" sz="2000">
                <a:highlight>
                  <a:srgbClr val="FFFF00"/>
                </a:highlight>
              </a:rPr>
              <a:t>UWAGA: Cyfrowa gra o bezpieczeństwie jest dostępna tylko w przeglądarce Chrome, a </a:t>
            </a:r>
            <a:r>
              <a:rPr lang="pl-PL" sz="2000" u="sng">
                <a:highlight>
                  <a:srgbClr val="FFFF00"/>
                </a:highlight>
              </a:rPr>
              <a:t>nie</a:t>
            </a:r>
            <a:r>
              <a:rPr lang="pl-PL" sz="2000">
                <a:highlight>
                  <a:srgbClr val="FFFF00"/>
                </a:highlight>
              </a:rPr>
              <a:t> w Internet Explorerze.</a:t>
            </a:r>
          </a:p>
          <a:p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55CDFD4-3F10-4D9A-965C-13F244AF9D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b="0" i="0"/>
            </a:pPr>
            <a:r>
              <a:rPr lang="pl-PL"/>
              <a:t>Część kampanii „Razem dla bezpieczeństwa”.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375540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3" ma:contentTypeDescription="Een nieuw document maken." ma:contentTypeScope="" ma:versionID="99ed6ed6b93b81a0ab6b5d9dda785087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97b613cb173e3839d253020a7d5daa6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449487-1E5C-4C88-BF11-D36996CDF8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A4503A-3881-45AF-BE74-639E94768E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FC9701E-D241-4F5A-87D0-231148CB51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9cfada-34d5-4714-b4a8-e68cae7209eb"/>
    <ds:schemaRef ds:uri="f59e6ea7-2f2e-4003-9225-dd4e64329d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275</TotalTime>
  <Words>918</Words>
  <Application>Microsoft Office PowerPoint</Application>
  <PresentationFormat>Breedbeeld</PresentationFormat>
  <Paragraphs>68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Kantoorthema</vt:lpstr>
      <vt:lpstr>DZIEŃ BHP  RAZEM DLA BEZPIECZEŃSTWA  6 października 2021 r.</vt:lpstr>
      <vt:lpstr>WPROWADZENIE</vt:lpstr>
      <vt:lpstr>UZASADNIENIE TEMATU PRZEWODNIEGO</vt:lpstr>
      <vt:lpstr>CEL</vt:lpstr>
      <vt:lpstr>PRZESŁANIE</vt:lpstr>
      <vt:lpstr>GRUPA DOCELOWA</vt:lpstr>
      <vt:lpstr>MINIMALNE WYMAGANIA</vt:lpstr>
      <vt:lpstr>MOŻLIWE SZCZEGÓŁY – BIURO</vt:lpstr>
      <vt:lpstr>MOŻLIWE SZCZEGÓŁY – PROJEKT</vt:lpstr>
      <vt:lpstr>OCENA I OPINIE</vt:lpstr>
      <vt:lpstr>POWODZENIA W PRZYGOTOWANIACH!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SAMEN VALLEN VOOR VEILIGHEID  6 oktober 2021</dc:title>
  <dc:creator>Hendrikx, Yvonne</dc:creator>
  <cp:lastModifiedBy>Buitink, Fleur</cp:lastModifiedBy>
  <cp:revision>20</cp:revision>
  <dcterms:created xsi:type="dcterms:W3CDTF">2020-01-27T11:52:02Z</dcterms:created>
  <dcterms:modified xsi:type="dcterms:W3CDTF">2021-09-13T11:15:01Z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0x010100767F5A2D1D56FF459CCE8CF027CDFEA7</vt:lpwstr>
  </property>
  <property fmtid="{D5CDD505-2E9C-101B-9397-08002B2CF9AE}" pid="3" name="Order">
    <vt:r8>100</vt:r8>
  </property>
</Properties>
</file>