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v" ContentType="video/unknown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67"/>
  </p:notesMasterIdLst>
  <p:sldIdLst>
    <p:sldId id="256" r:id="rId5"/>
    <p:sldId id="290" r:id="rId6"/>
    <p:sldId id="294" r:id="rId7"/>
    <p:sldId id="292" r:id="rId8"/>
    <p:sldId id="314" r:id="rId9"/>
    <p:sldId id="359" r:id="rId10"/>
    <p:sldId id="360" r:id="rId11"/>
    <p:sldId id="293" r:id="rId12"/>
    <p:sldId id="306" r:id="rId13"/>
    <p:sldId id="329" r:id="rId14"/>
    <p:sldId id="301" r:id="rId15"/>
    <p:sldId id="302" r:id="rId16"/>
    <p:sldId id="316" r:id="rId17"/>
    <p:sldId id="305" r:id="rId18"/>
    <p:sldId id="328" r:id="rId19"/>
    <p:sldId id="339" r:id="rId20"/>
    <p:sldId id="340" r:id="rId21"/>
    <p:sldId id="315" r:id="rId22"/>
    <p:sldId id="304" r:id="rId23"/>
    <p:sldId id="338" r:id="rId24"/>
    <p:sldId id="341" r:id="rId25"/>
    <p:sldId id="342" r:id="rId26"/>
    <p:sldId id="317" r:id="rId27"/>
    <p:sldId id="308" r:id="rId28"/>
    <p:sldId id="331" r:id="rId29"/>
    <p:sldId id="343" r:id="rId30"/>
    <p:sldId id="344" r:id="rId31"/>
    <p:sldId id="318" r:id="rId32"/>
    <p:sldId id="310" r:id="rId33"/>
    <p:sldId id="333" r:id="rId34"/>
    <p:sldId id="345" r:id="rId35"/>
    <p:sldId id="346" r:id="rId36"/>
    <p:sldId id="320" r:id="rId37"/>
    <p:sldId id="309" r:id="rId38"/>
    <p:sldId id="332" r:id="rId39"/>
    <p:sldId id="347" r:id="rId40"/>
    <p:sldId id="348" r:id="rId41"/>
    <p:sldId id="319" r:id="rId42"/>
    <p:sldId id="311" r:id="rId43"/>
    <p:sldId id="349" r:id="rId44"/>
    <p:sldId id="350" r:id="rId45"/>
    <p:sldId id="321" r:id="rId46"/>
    <p:sldId id="313" r:id="rId47"/>
    <p:sldId id="336" r:id="rId48"/>
    <p:sldId id="351" r:id="rId49"/>
    <p:sldId id="352" r:id="rId50"/>
    <p:sldId id="323" r:id="rId51"/>
    <p:sldId id="312" r:id="rId52"/>
    <p:sldId id="353" r:id="rId53"/>
    <p:sldId id="354" r:id="rId54"/>
    <p:sldId id="322" r:id="rId55"/>
    <p:sldId id="324" r:id="rId56"/>
    <p:sldId id="337" r:id="rId57"/>
    <p:sldId id="355" r:id="rId58"/>
    <p:sldId id="356" r:id="rId59"/>
    <p:sldId id="325" r:id="rId60"/>
    <p:sldId id="326" r:id="rId61"/>
    <p:sldId id="357" r:id="rId62"/>
    <p:sldId id="358" r:id="rId63"/>
    <p:sldId id="327" r:id="rId64"/>
    <p:sldId id="277" r:id="rId65"/>
    <p:sldId id="295" r:id="rId66"/>
  </p:sldIdLst>
  <p:sldSz cx="12192000" cy="6858000"/>
  <p:notesSz cx="6858000" cy="9144000"/>
  <p:embeddedFontLst>
    <p:embeddedFont>
      <p:font typeface="IBM Plex Sans" panose="020B0503050203000203" pitchFamily="34" charset="0"/>
      <p:regular r:id="rId68"/>
      <p:bold r:id="rId69"/>
      <p:italic r:id="rId70"/>
      <p:boldItalic r:id="rId71"/>
    </p:embeddedFont>
    <p:embeddedFont>
      <p:font typeface="IBM Plex Sans Medium" panose="020F0502020204030204" pitchFamily="34" charset="0"/>
      <p:regular r:id="rId72"/>
      <p:italic r:id="rId73"/>
    </p:embeddedFont>
  </p:embeddedFontLst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FFDD00"/>
    <a:srgbClr val="A38E01"/>
    <a:srgbClr val="FF9300"/>
    <a:srgbClr val="E3E3E3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93"/>
    <p:restoredTop sz="92772"/>
  </p:normalViewPr>
  <p:slideViewPr>
    <p:cSldViewPr snapToGrid="0">
      <p:cViewPr varScale="1">
        <p:scale>
          <a:sx n="166" d="100"/>
          <a:sy n="166" d="100"/>
        </p:scale>
        <p:origin x="7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font" Target="fonts/font1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font" Target="fonts/font2.fntdata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3.fntdata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font" Target="fonts/font4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B82396-A128-4746-94B2-ED263D85F38F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45FD6-7169-7B47-8EDA-55FA51EA90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404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2999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843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2720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2725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65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8567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837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6436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28313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1938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5126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91230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4392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66933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6120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48730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9504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78639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80203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24955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69835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60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2756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9944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8524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3450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0194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7131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854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1939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C0C16-BAA2-E52D-F5D0-53CBEAF0F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C306CF-4835-CE74-04D8-95D37EA2F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72DF7-FE9A-6A66-4C10-99E0D55D5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0E799-E694-7659-29D0-42F515054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1E85F-8840-5230-8563-D495B66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6982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2D453-1E86-846C-2746-556D8185E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22DA9-2B12-9C97-EB53-286CD657F2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C9319-56E3-0856-83FD-1F4712D7E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6500B-6894-5B3A-6A5C-1693851AE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7E118-7D93-7EC2-D41D-A036B651D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7683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40AC36-95B8-EB00-F622-F456D66F41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561BE3-B901-A725-2D8D-611C35943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FEF7E-2235-8F73-1E56-7E75E7204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70CE3-DFC1-6EC4-4572-67663D082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15361-95F8-B1B9-132F-21B098590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7844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media 2">
            <a:extLst>
              <a:ext uri="{FF2B5EF4-FFF2-40B4-BE49-F238E27FC236}">
                <a16:creationId xmlns:a16="http://schemas.microsoft.com/office/drawing/2014/main" id="{B6726AF9-5749-87A2-4D2C-6AD498F06E7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tIns="0" bIns="0"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70836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CFAB7-508A-E913-3158-EB3C60DC8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9F68E-7B21-CEE0-3630-A20F548B5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95374-0F4B-20C9-2F70-77F38CC3D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3795-C240-F7C7-77FE-EC92A6591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BBE80-AB84-5728-2262-8AEB280F9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3048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70378-CBBD-118E-EF6C-511C4B424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69FF7-F744-27A5-3A16-3CC934B1B6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0CCCC-73F6-F312-36BC-0D77340A4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6A862A-3A95-F0EB-2623-E4250ECDC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34A8F1-15FA-8B65-3234-ECE446942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37543-2DBE-EA53-C56F-E4F80C165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5594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F9E39-A10C-FEF0-825C-995F220E2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F9AA0-F2EC-FF9F-DB74-6C172AE52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267805-6F57-6348-7909-85772F8836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ED4C5F-39D1-6161-1B0C-8AD0E209F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33907F-B8A9-90B2-686B-254DA4DE87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8E255D-234C-4B5F-FC65-46074EC7A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63CE7E-D1A9-08D7-44AE-231A9A129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0F0A19-4A6B-A173-A51C-D199D9CA5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6208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85B2E-EB17-6B2C-DF45-7F89762B0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2E76B-4AC0-C94C-0B18-C7FFA741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2B1494-E336-7254-14D2-BE7910D8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BFE33-6773-F243-6B6B-64FA48242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919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7E0155-4381-7C5E-09A2-87DF57589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86E846-47DD-235D-17EF-44118B20C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1A78F-5223-4A7B-CBD3-E6E7AB100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7360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33571-8DD5-CBA0-1F74-733FC2F80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3B37C-D572-F2B9-E1F6-37795B8A7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93B868-160C-A3BB-742F-354A66D63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5DD060-FB22-4499-F992-F5DF050A5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4A008E-E8CF-F342-2B14-E5CF83EE9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AC47E-71D0-4319-4099-72E30A9F2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8694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B401A-28CB-03E8-EC2A-C5F967D43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0FF1E1-E535-34A3-7303-277812A54F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7F179-2673-D6A3-FD93-AE463A415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A3FF6-6DBC-3BAE-E9BB-E89B8707C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EDA75-BC63-5AA6-BCA0-5ED351BE6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3F263-44B1-4D48-DBDC-CC7C8658F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6802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145621-0001-E57C-B666-5B7B48A66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A5502-AEDA-D2F7-029A-E999EE7F0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9230F-2202-3D7C-C3C2-73C754CDF5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85761-B560-CB5E-479F-82BB7C182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609EC-C468-AA6E-6580-83398CB7D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426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25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28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2.png"/><Relationship Id="rId3" Type="http://schemas.openxmlformats.org/officeDocument/2006/relationships/image" Target="../media/image31.jpg"/><Relationship Id="rId7" Type="http://schemas.openxmlformats.org/officeDocument/2006/relationships/image" Target="../media/image10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4.svg"/><Relationship Id="rId10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34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37.pn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2.png"/><Relationship Id="rId3" Type="http://schemas.openxmlformats.org/officeDocument/2006/relationships/image" Target="../media/image40.jpg"/><Relationship Id="rId7" Type="http://schemas.openxmlformats.org/officeDocument/2006/relationships/image" Target="../media/image10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4.svg"/><Relationship Id="rId10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1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42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3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45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6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47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8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50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1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52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4.svg"/><Relationship Id="rId12" Type="http://schemas.openxmlformats.org/officeDocument/2006/relationships/image" Target="../media/image13.sv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22.png"/><Relationship Id="rId10" Type="http://schemas.openxmlformats.org/officeDocument/2006/relationships/image" Target="../media/image11.svg"/><Relationship Id="rId4" Type="http://schemas.openxmlformats.org/officeDocument/2006/relationships/image" Target="../media/image18.sv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pening_animation (1)">
            <a:hlinkClick r:id="" action="ppaction://media"/>
            <a:extLst>
              <a:ext uri="{FF2B5EF4-FFF2-40B4-BE49-F238E27FC236}">
                <a16:creationId xmlns:a16="http://schemas.microsoft.com/office/drawing/2014/main" id="{9F597898-0C26-1654-F19D-BC0EE45673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84913" y="-2982454"/>
            <a:ext cx="19601463" cy="11025823"/>
          </a:xfrm>
          <a:prstGeom prst="rect">
            <a:avLst/>
          </a:prstGeom>
        </p:spPr>
      </p:pic>
      <p:pic>
        <p:nvPicPr>
          <p:cNvPr id="2" name="Graphic 5">
            <a:extLst>
              <a:ext uri="{FF2B5EF4-FFF2-40B4-BE49-F238E27FC236}">
                <a16:creationId xmlns:a16="http://schemas.microsoft.com/office/drawing/2014/main" id="{6F6583D5-60F6-BBA0-BD28-F390F18237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699" cy="352137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64C6098-6FCC-608B-88DD-48BA65651D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2F4DFFED-155A-1103-AB6C-BE62466716C7}"/>
              </a:ext>
            </a:extLst>
          </p:cNvPr>
          <p:cNvSpPr/>
          <p:nvPr/>
        </p:nvSpPr>
        <p:spPr>
          <a:xfrm>
            <a:off x="-1383323" y="6858000"/>
            <a:ext cx="16048892" cy="2258862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90FA089D-4E11-69E4-66EA-155F4A106FED}"/>
              </a:ext>
            </a:extLst>
          </p:cNvPr>
          <p:cNvSpPr/>
          <p:nvPr/>
        </p:nvSpPr>
        <p:spPr>
          <a:xfrm>
            <a:off x="12192000" y="-1596512"/>
            <a:ext cx="4452938" cy="10869100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834B6BBD-2A38-FB64-3409-7C2B36707F2E}"/>
              </a:ext>
            </a:extLst>
          </p:cNvPr>
          <p:cNvSpPr/>
          <p:nvPr/>
        </p:nvSpPr>
        <p:spPr>
          <a:xfrm>
            <a:off x="-559410" y="-2366603"/>
            <a:ext cx="16048892" cy="2258862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276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4F3626A-9E6B-9D36-FB80-488A6830FB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1035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297466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25888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2856000" y="1462380"/>
            <a:ext cx="6480000" cy="3656240"/>
            <a:chOff x="3521963" y="1233645"/>
            <a:chExt cx="6480000" cy="3656240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3" y="1233645"/>
              <a:ext cx="6480000" cy="3656240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Ați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fost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aproape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!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Ați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putea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doar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dați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cale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și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evitați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accident. De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asemenea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știți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exact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ați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putut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face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în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mod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diferit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pentru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ca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acest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lucru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sigur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sau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mai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sigur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acum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încolo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Colegii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dumneavoastră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nu au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văzut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sau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auzit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nimic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</a:t>
              </a:r>
            </a:p>
            <a:p>
              <a:endParaRPr lang="nl-NL" i="1" dirty="0">
                <a:effectLst/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Spuneți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colegilor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dumneavoastră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s-a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întâmplat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De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sau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nu?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8960893" y="1233645"/>
              <a:ext cx="1041070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Dilemă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320619" y="5956919"/>
            <a:ext cx="5550761" cy="640515"/>
            <a:chOff x="2731477" y="3989642"/>
            <a:chExt cx="5550761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0" y="3989642"/>
              <a:ext cx="4452048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Valoarea</a:t>
              </a:r>
              <a:r>
                <a:rPr lang="nl-NL" b="1" dirty="0">
                  <a:latin typeface="IBM Plex Sans" panose="020B0503050203000203" pitchFamily="34" charset="0"/>
                </a:rPr>
                <a:t> WAVE: </a:t>
              </a:r>
              <a:r>
                <a:rPr lang="nl-NL" b="1" dirty="0" err="1">
                  <a:latin typeface="IBM Plex Sans" panose="020B0503050203000203" pitchFamily="34" charset="0"/>
                </a:rPr>
                <a:t>Dorința</a:t>
              </a:r>
              <a:r>
                <a:rPr lang="nl-NL" b="1" dirty="0">
                  <a:latin typeface="IBM Plex Sans" panose="020B0503050203000203" pitchFamily="34" charset="0"/>
                </a:rPr>
                <a:t> de a </a:t>
              </a:r>
              <a:r>
                <a:rPr lang="nl-NL" b="1" dirty="0" err="1">
                  <a:latin typeface="IBM Plex Sans" panose="020B0503050203000203" pitchFamily="34" charset="0"/>
                </a:rPr>
                <a:t>învăța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106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1638266" y="3989642"/>
            <a:ext cx="8915467" cy="979069"/>
            <a:chOff x="2243469" y="3989642"/>
            <a:chExt cx="8915467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7328746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Valoarea</a:t>
              </a:r>
              <a:r>
                <a:rPr lang="nl-NL" sz="4000" b="1" dirty="0">
                  <a:latin typeface="IBM Plex Sans" panose="020B0503050203000203" pitchFamily="34" charset="0"/>
                </a:rPr>
                <a:t> WAVE: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Consecvent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3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CEQUENT_VEILIGHEIDSDAG_RO.mp4">
            <a:hlinkClick r:id="" action="ppaction://media"/>
            <a:extLst>
              <a:ext uri="{FF2B5EF4-FFF2-40B4-BE49-F238E27FC236}">
                <a16:creationId xmlns:a16="http://schemas.microsoft.com/office/drawing/2014/main" id="{D21E6CB9-1163-54A3-D553-CB428CDED11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175" y="0"/>
            <a:ext cx="10915650" cy="6858000"/>
          </a:xfrm>
        </p:spPr>
      </p:pic>
    </p:spTree>
    <p:extLst>
      <p:ext uri="{BB962C8B-B14F-4D97-AF65-F5344CB8AC3E}">
        <p14:creationId xmlns:p14="http://schemas.microsoft.com/office/powerpoint/2010/main" val="12551506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38616590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26412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2856000" y="1323881"/>
            <a:ext cx="6480000" cy="3379241"/>
            <a:chOff x="3521963" y="1233645"/>
            <a:chExt cx="6480000" cy="3379241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3" y="1233645"/>
              <a:ext cx="6480000" cy="33792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Chiar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înainte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finalul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lucrului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excavatorul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se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defectează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Excavatorul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reprezintă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piesă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importantă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pentru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finalizarea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lucrului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la timp.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Reparațiile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durează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câteva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zile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și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livrarea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în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timp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util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este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pusă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în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pericol. </a:t>
              </a:r>
            </a:p>
            <a:p>
              <a:endParaRPr lang="nl-NL" i="1" dirty="0">
                <a:effectLst/>
                <a:latin typeface="IBM Plex Sans" panose="020B0503050203000203" pitchFamily="34" charset="0"/>
              </a:endParaRPr>
            </a:p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Cine 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experimentat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situație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similară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și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ați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făcut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9043371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Dilemă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725443" y="5956919"/>
            <a:ext cx="4741114" cy="640515"/>
            <a:chOff x="2731477" y="3989642"/>
            <a:chExt cx="4741114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3642400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Valoarea</a:t>
              </a:r>
              <a:r>
                <a:rPr lang="nl-NL" b="1" dirty="0">
                  <a:latin typeface="IBM Plex Sans" panose="020B0503050203000203" pitchFamily="34" charset="0"/>
                </a:rPr>
                <a:t> WAVE: </a:t>
              </a:r>
              <a:r>
                <a:rPr lang="nl-NL" b="1" dirty="0" err="1">
                  <a:latin typeface="IBM Plex Sans" panose="020B0503050203000203" pitchFamily="34" charset="0"/>
                </a:rPr>
                <a:t>Consecvent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726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055412" y="3989642"/>
            <a:ext cx="8081176" cy="979069"/>
            <a:chOff x="2243469" y="3989642"/>
            <a:chExt cx="8081176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6494455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Valoarea</a:t>
              </a:r>
              <a:r>
                <a:rPr lang="nl-NL" sz="4000" b="1" dirty="0">
                  <a:latin typeface="IBM Plex Sans" panose="020B0503050203000203" pitchFamily="34" charset="0"/>
                </a:rPr>
                <a:t> WAVE: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Acțiune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1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W -VEILIGHEIDSDAG 2024 INTRO - RO.mp4">
            <a:hlinkClick r:id="" action="ppaction://media"/>
            <a:extLst>
              <a:ext uri="{FF2B5EF4-FFF2-40B4-BE49-F238E27FC236}">
                <a16:creationId xmlns:a16="http://schemas.microsoft.com/office/drawing/2014/main" id="{4C807391-CE16-75C7-00F1-A4A866E1DDA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863" y="0"/>
            <a:ext cx="11344275" cy="6858000"/>
          </a:xfrm>
        </p:spPr>
      </p:pic>
    </p:spTree>
    <p:extLst>
      <p:ext uri="{BB962C8B-B14F-4D97-AF65-F5344CB8AC3E}">
        <p14:creationId xmlns:p14="http://schemas.microsoft.com/office/powerpoint/2010/main" val="491390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TIE_VEILIGHEIDSDAG_RO.mp4">
            <a:hlinkClick r:id="" action="ppaction://media"/>
            <a:extLst>
              <a:ext uri="{FF2B5EF4-FFF2-40B4-BE49-F238E27FC236}">
                <a16:creationId xmlns:a16="http://schemas.microsoft.com/office/drawing/2014/main" id="{6208AAE3-5744-B6AA-898C-6F3A813648E8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8663" y="0"/>
            <a:ext cx="10734675" cy="6858000"/>
          </a:xfrm>
        </p:spPr>
      </p:pic>
    </p:spTree>
    <p:extLst>
      <p:ext uri="{BB962C8B-B14F-4D97-AF65-F5344CB8AC3E}">
        <p14:creationId xmlns:p14="http://schemas.microsoft.com/office/powerpoint/2010/main" val="38007922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41286194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33739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968037" y="5956919"/>
            <a:ext cx="4255923" cy="640515"/>
            <a:chOff x="2731477" y="3989642"/>
            <a:chExt cx="4255923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3157209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Valoarea</a:t>
              </a:r>
              <a:r>
                <a:rPr lang="nl-NL" b="1" dirty="0">
                  <a:latin typeface="IBM Plex Sans" panose="020B0503050203000203" pitchFamily="34" charset="0"/>
                </a:rPr>
                <a:t> WAVE: </a:t>
              </a:r>
              <a:r>
                <a:rPr lang="nl-NL" b="1" dirty="0" err="1">
                  <a:latin typeface="IBM Plex Sans" panose="020B0503050203000203" pitchFamily="34" charset="0"/>
                </a:rPr>
                <a:t>Acțiune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7448F4F0-3D48-27D8-5D2F-41B95C5BEF89}"/>
              </a:ext>
            </a:extLst>
          </p:cNvPr>
          <p:cNvGrpSpPr/>
          <p:nvPr/>
        </p:nvGrpSpPr>
        <p:grpSpPr>
          <a:xfrm>
            <a:off x="3521964" y="2293377"/>
            <a:ext cx="5148072" cy="2271246"/>
            <a:chOff x="3521964" y="1233645"/>
            <a:chExt cx="5148072" cy="2271246"/>
          </a:xfrm>
        </p:grpSpPr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EAA42BB4-08D0-423C-08B2-C21994F03629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271246"/>
            </a:xfrm>
            <a:prstGeom prst="rect">
              <a:avLst/>
            </a:prstGeom>
            <a:blipFill dpi="0" rotWithShape="1"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Ați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întâmpinat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vreodată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vreo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situație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(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serviciu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/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sau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viață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privată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)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când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ați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gândit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după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asta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: „Ar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trebuit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sa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spun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ceva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despre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asta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”? </a:t>
              </a:r>
            </a:p>
          </p:txBody>
        </p:sp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F4A018AB-4B5D-62E7-7A09-4541F8275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837A2633-52B8-A9F6-E443-F3B0CE032814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Întrebare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391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1564644" y="3989642"/>
            <a:ext cx="9062711" cy="979069"/>
            <a:chOff x="2243469" y="3989642"/>
            <a:chExt cx="9062711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7475990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Valoarea</a:t>
              </a:r>
              <a:r>
                <a:rPr lang="nl-NL" sz="4000" b="1" dirty="0">
                  <a:latin typeface="IBM Plex Sans" panose="020B0503050203000203" pitchFamily="34" charset="0"/>
                </a:rPr>
                <a:t> WAVE: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Responsabil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3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ERANTWOORDELIJK_VEILIGHEIDSDAG_RO.mp4">
            <a:hlinkClick r:id="" action="ppaction://media"/>
            <a:extLst>
              <a:ext uri="{FF2B5EF4-FFF2-40B4-BE49-F238E27FC236}">
                <a16:creationId xmlns:a16="http://schemas.microsoft.com/office/drawing/2014/main" id="{5C307110-813A-093E-EA12-32C1F0FCA843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788" y="0"/>
            <a:ext cx="11020425" cy="6858000"/>
          </a:xfrm>
        </p:spPr>
      </p:pic>
    </p:spTree>
    <p:extLst>
      <p:ext uri="{BB962C8B-B14F-4D97-AF65-F5344CB8AC3E}">
        <p14:creationId xmlns:p14="http://schemas.microsoft.com/office/powerpoint/2010/main" val="2572140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1763658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28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51316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7E83A682-B614-3067-9D92-ABBBB43ED01A}"/>
              </a:ext>
            </a:extLst>
          </p:cNvPr>
          <p:cNvGrpSpPr/>
          <p:nvPr/>
        </p:nvGrpSpPr>
        <p:grpSpPr>
          <a:xfrm>
            <a:off x="2854385" y="1600880"/>
            <a:ext cx="6483230" cy="3379241"/>
            <a:chOff x="3520800" y="2293200"/>
            <a:chExt cx="6483230" cy="3379241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0800" y="2293200"/>
              <a:ext cx="6483230" cy="33792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Este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sfârșitul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zilei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lucru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și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ați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curățat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și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ordonat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totul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Sunteți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gata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mergeți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acasă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La 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oarecare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distanță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vedeți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excavator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care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finalizează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șanț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alt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coleg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începe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deja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îndepărteze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bariera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ceea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înseamnă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pietonii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putea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intra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în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zona de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întoarcere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excavatorului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</a:p>
            <a:p>
              <a:endParaRPr lang="nl-NL" i="1" dirty="0">
                <a:effectLst/>
                <a:latin typeface="IBM Plex Sans" panose="020B0503050203000203" pitchFamily="34" charset="0"/>
              </a:endParaRPr>
            </a:p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Ce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faceți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2439681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9044274" y="2293377"/>
              <a:ext cx="959756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Dilemă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707299" y="5956919"/>
            <a:ext cx="4777401" cy="640515"/>
            <a:chOff x="2731477" y="3989642"/>
            <a:chExt cx="4777401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0" y="3989642"/>
              <a:ext cx="3678688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Valoarea</a:t>
              </a:r>
              <a:r>
                <a:rPr lang="nl-NL" b="1" dirty="0">
                  <a:latin typeface="IBM Plex Sans" panose="020B0503050203000203" pitchFamily="34" charset="0"/>
                </a:rPr>
                <a:t> WAVE: </a:t>
              </a:r>
              <a:r>
                <a:rPr lang="nl-NL" b="1" dirty="0" err="1">
                  <a:latin typeface="IBM Plex Sans" panose="020B0503050203000203" pitchFamily="34" charset="0"/>
                </a:rPr>
                <a:t>Responsabil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918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088288" y="3989642"/>
            <a:ext cx="8015424" cy="979069"/>
            <a:chOff x="2243469" y="3989642"/>
            <a:chExt cx="8015424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6428703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Valoarea</a:t>
              </a:r>
              <a:r>
                <a:rPr lang="nl-NL" sz="4000" b="1" dirty="0">
                  <a:latin typeface="IBM Plex Sans" panose="020B0503050203000203" pitchFamily="34" charset="0"/>
                </a:rPr>
                <a:t> WAVE: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Corect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0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1" y="1339"/>
            <a:ext cx="12192000" cy="685532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699" cy="3521375"/>
          </a:xfrm>
          <a:prstGeom prst="rect">
            <a:avLst/>
          </a:prstGeom>
        </p:spPr>
      </p:pic>
      <p:grpSp>
        <p:nvGrpSpPr>
          <p:cNvPr id="19" name="Groep 18">
            <a:extLst>
              <a:ext uri="{FF2B5EF4-FFF2-40B4-BE49-F238E27FC236}">
                <a16:creationId xmlns:a16="http://schemas.microsoft.com/office/drawing/2014/main" id="{54035C80-924D-0D0A-8351-272902889A57}"/>
              </a:ext>
            </a:extLst>
          </p:cNvPr>
          <p:cNvGrpSpPr/>
          <p:nvPr/>
        </p:nvGrpSpPr>
        <p:grpSpPr>
          <a:xfrm>
            <a:off x="349102" y="3540914"/>
            <a:ext cx="11696291" cy="3204733"/>
            <a:chOff x="349102" y="3540914"/>
            <a:chExt cx="11696291" cy="3204733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9138F5A1-78EB-2896-97F3-1450A7C0C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143693" y="6605947"/>
              <a:ext cx="901700" cy="139700"/>
            </a:xfrm>
            <a:prstGeom prst="rect">
              <a:avLst/>
            </a:prstGeom>
          </p:spPr>
        </p:pic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E31CB30C-437B-ADDF-9CE7-D83FA7343564}"/>
                </a:ext>
              </a:extLst>
            </p:cNvPr>
            <p:cNvSpPr txBox="1"/>
            <p:nvPr/>
          </p:nvSpPr>
          <p:spPr>
            <a:xfrm>
              <a:off x="349102" y="3540914"/>
              <a:ext cx="11493795" cy="2818943"/>
            </a:xfrm>
            <a:prstGeom prst="rect">
              <a:avLst/>
            </a:prstGeom>
            <a:blipFill dpi="0" rotWithShape="1"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tile tx="0" ty="0" sx="100000" sy="100000" flip="none" algn="bl"/>
            </a:blipFill>
          </p:spPr>
          <p:txBody>
            <a:bodyPr wrap="square" lIns="576000" tIns="1080000" rIns="576000" bIns="1188000" rtlCol="0">
              <a:spAutoFit/>
            </a:bodyPr>
            <a:lstStyle/>
            <a:p>
              <a:pPr algn="ctr"/>
              <a:r>
                <a:rPr lang="nl-NL" sz="3200" dirty="0">
                  <a:effectLst/>
                  <a:latin typeface="IBM Plex Sans" panose="020B0503050203000203" pitchFamily="34" charset="0"/>
                </a:rPr>
                <a:t>De la </a:t>
              </a:r>
              <a:r>
                <a:rPr lang="nl-NL" sz="3200" i="1" dirty="0">
                  <a:effectLst/>
                  <a:latin typeface="IBM Plex Sans" panose="020B0503050203000203" pitchFamily="34" charset="0"/>
                </a:rPr>
                <a:t>bingo! </a:t>
              </a:r>
              <a:r>
                <a:rPr lang="nl-NL" sz="3200" dirty="0" err="1">
                  <a:effectLst/>
                  <a:latin typeface="IBM Plex Sans" panose="020B0503050203000203" pitchFamily="34" charset="0"/>
                </a:rPr>
                <a:t>Un</a:t>
              </a:r>
              <a:r>
                <a:rPr lang="nl-NL" sz="3200" dirty="0">
                  <a:effectLst/>
                  <a:latin typeface="IBM Plex Sans" panose="020B0503050203000203" pitchFamily="34" charset="0"/>
                </a:rPr>
                <a:t> accident, </a:t>
              </a:r>
              <a:r>
                <a:rPr lang="nl-NL" sz="3200" dirty="0" err="1">
                  <a:effectLst/>
                  <a:latin typeface="IBM Plex Sans" panose="020B0503050203000203" pitchFamily="34" charset="0"/>
                </a:rPr>
                <a:t>până</a:t>
              </a:r>
              <a:r>
                <a:rPr lang="nl-NL" sz="3200" dirty="0">
                  <a:effectLst/>
                  <a:latin typeface="IBM Plex Sans" panose="020B0503050203000203" pitchFamily="34" charset="0"/>
                </a:rPr>
                <a:t> la:</a:t>
              </a:r>
            </a:p>
          </p:txBody>
        </p:sp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3037A671-B415-04DC-DF95-F5AE2ED65D2F}"/>
                </a:ext>
              </a:extLst>
            </p:cNvPr>
            <p:cNvSpPr txBox="1"/>
            <p:nvPr/>
          </p:nvSpPr>
          <p:spPr>
            <a:xfrm>
              <a:off x="349102" y="3540914"/>
              <a:ext cx="11493795" cy="5481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tIns="180000" bIns="180000" rtlCol="0">
              <a:spAutoFit/>
            </a:bodyPr>
            <a:lstStyle/>
            <a:p>
              <a:pPr algn="ctr"/>
              <a:r>
                <a:rPr lang="nl-NL" sz="1200" spc="300" dirty="0">
                  <a:solidFill>
                    <a:schemeClr val="bg1"/>
                  </a:solidFill>
                  <a:effectLst/>
                  <a:latin typeface="IBM Plex Sans" panose="020B0503050203000203" pitchFamily="34" charset="0"/>
                </a:rPr>
                <a:t>LUCRÂND ÎN SIGURANȚĂ ÎMPREUNĂ, PUTEM FACE DIFERENȚA</a:t>
              </a:r>
              <a:endParaRPr lang="nl-NL" sz="1200" spc="300" dirty="0">
                <a:solidFill>
                  <a:schemeClr val="bg1"/>
                </a:solidFill>
                <a:latin typeface="IBM Plex Sans" panose="020B0503050203000203" pitchFamily="34" charset="0"/>
              </a:endParaRPr>
            </a:p>
          </p:txBody>
        </p:sp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799C43D2-53DC-B859-4329-14631540D691}"/>
                </a:ext>
              </a:extLst>
            </p:cNvPr>
            <p:cNvGrpSpPr/>
            <p:nvPr/>
          </p:nvGrpSpPr>
          <p:grpSpPr>
            <a:xfrm>
              <a:off x="1717158" y="5144231"/>
              <a:ext cx="8718698" cy="615553"/>
              <a:chOff x="1717158" y="5249738"/>
              <a:chExt cx="8718698" cy="615553"/>
            </a:xfrm>
          </p:grpSpPr>
          <p:cxnSp>
            <p:nvCxnSpPr>
              <p:cNvPr id="9" name="Rechte verbindingslijn 8">
                <a:extLst>
                  <a:ext uri="{FF2B5EF4-FFF2-40B4-BE49-F238E27FC236}">
                    <a16:creationId xmlns:a16="http://schemas.microsoft.com/office/drawing/2014/main" id="{C960BBE0-8D1D-F52E-F008-92DC57FFFD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7158" y="5758753"/>
                <a:ext cx="8718698" cy="0"/>
              </a:xfrm>
              <a:prstGeom prst="line">
                <a:avLst/>
              </a:prstGeom>
              <a:ln w="203200">
                <a:solidFill>
                  <a:srgbClr val="FFDD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D88AB78B-8C8D-2FF0-2B28-585C0CF346D6}"/>
                  </a:ext>
                </a:extLst>
              </p:cNvPr>
              <p:cNvSpPr txBox="1"/>
              <p:nvPr/>
            </p:nvSpPr>
            <p:spPr>
              <a:xfrm>
                <a:off x="1799491" y="5249738"/>
                <a:ext cx="8593015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nl-NL" sz="4000" b="1" i="1" dirty="0">
                    <a:latin typeface="IBM Plex Sans" panose="020B0503050203000203" pitchFamily="34" charset="0"/>
                  </a:rPr>
                  <a:t>Bingo! </a:t>
                </a:r>
                <a:r>
                  <a:rPr lang="nl-NL" sz="4000" b="1" dirty="0" err="1">
                    <a:latin typeface="IBM Plex Sans" panose="020B0503050203000203" pitchFamily="34" charset="0"/>
                  </a:rPr>
                  <a:t>Acum</a:t>
                </a:r>
                <a:r>
                  <a:rPr lang="nl-NL" sz="4000" b="1" dirty="0">
                    <a:latin typeface="IBM Plex Sans" panose="020B0503050203000203" pitchFamily="34" charset="0"/>
                  </a:rPr>
                  <a:t> pot face </a:t>
                </a:r>
                <a:r>
                  <a:rPr lang="nl-NL" sz="4000" b="1" dirty="0" err="1">
                    <a:latin typeface="IBM Plex Sans" panose="020B0503050203000203" pitchFamily="34" charset="0"/>
                  </a:rPr>
                  <a:t>diferența</a:t>
                </a:r>
                <a:endParaRPr lang="nl-NL" sz="4000" b="1" dirty="0">
                  <a:effectLst/>
                  <a:latin typeface="IBM Plex Sans" panose="020B050305020300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611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81A7F2C-25F3-D471-86F6-F273EC70BF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23212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42536976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33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86535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2016378"/>
            <a:ext cx="5148072" cy="3379241"/>
            <a:chOff x="3521964" y="1233645"/>
            <a:chExt cx="5148072" cy="3379241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33792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În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situații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ați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lua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în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considerare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posibilitatea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de 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raporta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sau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nu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ceva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folosind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aplicația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WAVE,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pentru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 nu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face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rău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dumneavoastră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sau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altora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Vă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rugăm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explicați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răspunsul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dumneavoastră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Dilemă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943350" y="5956919"/>
            <a:ext cx="4305297" cy="640515"/>
            <a:chOff x="2731477" y="3989642"/>
            <a:chExt cx="4305297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3206583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Valoarea</a:t>
              </a:r>
              <a:r>
                <a:rPr lang="nl-NL" b="1" dirty="0">
                  <a:latin typeface="IBM Plex Sans" panose="020B0503050203000203" pitchFamily="34" charset="0"/>
                </a:rPr>
                <a:t> WAVE: </a:t>
              </a:r>
              <a:r>
                <a:rPr lang="nl-NL" b="1" dirty="0" err="1">
                  <a:latin typeface="IBM Plex Sans" panose="020B0503050203000203" pitchFamily="34" charset="0"/>
                </a:rPr>
                <a:t>Corect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691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1996079" y="3989642"/>
            <a:ext cx="8199842" cy="979069"/>
            <a:chOff x="2243469" y="3989642"/>
            <a:chExt cx="8199842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1" y="3989642"/>
              <a:ext cx="6613120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Valoarea</a:t>
              </a:r>
              <a:r>
                <a:rPr lang="nl-NL" sz="4000" b="1" dirty="0">
                  <a:latin typeface="IBM Plex Sans" panose="020B0503050203000203" pitchFamily="34" charset="0"/>
                </a:rPr>
                <a:t> WAVE: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Deschis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1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PEN_VEILIGHEIDSDAG_RO.mp4">
            <a:hlinkClick r:id="" action="ppaction://media"/>
            <a:extLst>
              <a:ext uri="{FF2B5EF4-FFF2-40B4-BE49-F238E27FC236}">
                <a16:creationId xmlns:a16="http://schemas.microsoft.com/office/drawing/2014/main" id="{A18DBC0D-934D-5F6A-38F1-31D55E078E9D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700" y="0"/>
            <a:ext cx="10896600" cy="6858000"/>
          </a:xfrm>
        </p:spPr>
      </p:pic>
    </p:spTree>
    <p:extLst>
      <p:ext uri="{BB962C8B-B14F-4D97-AF65-F5344CB8AC3E}">
        <p14:creationId xmlns:p14="http://schemas.microsoft.com/office/powerpoint/2010/main" val="31902103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21586999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48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71065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948819" y="5956919"/>
            <a:ext cx="4294360" cy="640515"/>
            <a:chOff x="2731477" y="3989642"/>
            <a:chExt cx="4294360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3195646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Valoarea</a:t>
              </a:r>
              <a:r>
                <a:rPr lang="nl-NL" b="1" dirty="0">
                  <a:latin typeface="IBM Plex Sans" panose="020B0503050203000203" pitchFamily="34" charset="0"/>
                </a:rPr>
                <a:t> WAVE: </a:t>
              </a:r>
              <a:r>
                <a:rPr lang="nl-NL" b="1" dirty="0" err="1">
                  <a:latin typeface="IBM Plex Sans" panose="020B0503050203000203" pitchFamily="34" charset="0"/>
                </a:rPr>
                <a:t>Deschis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02AB3633-1242-5C4E-A827-54A1D152C95F}"/>
              </a:ext>
            </a:extLst>
          </p:cNvPr>
          <p:cNvGrpSpPr/>
          <p:nvPr/>
        </p:nvGrpSpPr>
        <p:grpSpPr>
          <a:xfrm>
            <a:off x="3521964" y="2293377"/>
            <a:ext cx="5148072" cy="2271246"/>
            <a:chOff x="3521964" y="1233645"/>
            <a:chExt cx="5148072" cy="2271246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CDAC70F7-5863-41C4-6707-A94872476EC5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271246"/>
            </a:xfrm>
            <a:prstGeom prst="rect">
              <a:avLst/>
            </a:prstGeom>
            <a:blipFill dpi="0" rotWithShape="1"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Există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situații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în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care nu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sfidați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comportamentul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unui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coleg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Din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motive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9953892F-8CA0-5C91-D85C-FC6AA2E49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CE094D19-7570-B396-2FC1-C8C1170285FE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Întrebare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47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794729" y="3989642"/>
            <a:ext cx="6602542" cy="979069"/>
            <a:chOff x="2243469" y="3989642"/>
            <a:chExt cx="6602542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1" y="3989642"/>
              <a:ext cx="5015820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Cel </a:t>
              </a:r>
              <a:r>
                <a:rPr lang="nl-NL" sz="4000" b="1" dirty="0" err="1">
                  <a:latin typeface="IBM Plex Sans" panose="020B0503050203000203" pitchFamily="34" charset="0"/>
                </a:rPr>
                <a:t>mai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sigur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coleg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3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047728" y="3989642"/>
            <a:ext cx="8096544" cy="979069"/>
            <a:chOff x="2243469" y="3989642"/>
            <a:chExt cx="8096544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6509823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Valoarea</a:t>
              </a:r>
              <a:r>
                <a:rPr lang="nl-NL" sz="4000" b="1" dirty="0">
                  <a:latin typeface="IBM Plex Sans" panose="020B0503050203000203" pitchFamily="34" charset="0"/>
                </a:rPr>
                <a:t> WAVE: Respect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7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19615740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39947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1559367"/>
            <a:ext cx="5148071" cy="3933239"/>
            <a:chOff x="3511331" y="1233645"/>
            <a:chExt cx="5148071" cy="3933239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11331" y="1233645"/>
              <a:ext cx="5148071" cy="393323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Pe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cine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nominalizați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pentru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Compliment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privind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lucrul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în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condiții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siguranță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Vă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rugăm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explicați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răspunsul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dumneavoastră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Apropo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: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Ați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atribuit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vreodată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vreun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Compliment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în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cadrul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aplicației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WAVE?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690177" y="1233645"/>
              <a:ext cx="969225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Întrebare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229148" y="5956919"/>
            <a:ext cx="3733701" cy="640515"/>
            <a:chOff x="2731477" y="3989642"/>
            <a:chExt cx="3733701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2634987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Cel </a:t>
              </a:r>
              <a:r>
                <a:rPr lang="nl-NL" b="1" dirty="0" err="1">
                  <a:latin typeface="IBM Plex Sans" panose="020B0503050203000203" pitchFamily="34" charset="0"/>
                </a:rPr>
                <a:t>mai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sigur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coleg</a:t>
              </a:r>
              <a:endParaRPr lang="nl-NL" b="1" dirty="0">
                <a:effectLst/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508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1371035" y="3989642"/>
            <a:ext cx="9449929" cy="979069"/>
            <a:chOff x="2243469" y="3989642"/>
            <a:chExt cx="9449929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89" y="3989642"/>
              <a:ext cx="7863209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Vă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supraestimați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abilitățile</a:t>
              </a:r>
              <a:r>
                <a:rPr lang="nl-NL" sz="4000" b="1" dirty="0">
                  <a:latin typeface="IBM Plex Sans" panose="020B0503050203000203" pitchFamily="34" charset="0"/>
                </a:rPr>
                <a:t>?!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9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BS ZELFOVERSCHATTING VEILIGHEIDSDAG RO.mp4">
            <a:hlinkClick r:id="" action="ppaction://media"/>
            <a:extLst>
              <a:ext uri="{FF2B5EF4-FFF2-40B4-BE49-F238E27FC236}">
                <a16:creationId xmlns:a16="http://schemas.microsoft.com/office/drawing/2014/main" id="{A72E4022-7A30-10BB-9ED8-11174D2247D9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950" y="0"/>
            <a:ext cx="11468100" cy="6858000"/>
          </a:xfrm>
        </p:spPr>
      </p:pic>
    </p:spTree>
    <p:extLst>
      <p:ext uri="{BB962C8B-B14F-4D97-AF65-F5344CB8AC3E}">
        <p14:creationId xmlns:p14="http://schemas.microsoft.com/office/powerpoint/2010/main" val="12685511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6758193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56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65055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1974866"/>
            <a:ext cx="5148072" cy="2825243"/>
            <a:chOff x="3521964" y="1233645"/>
            <a:chExt cx="5148072" cy="2825243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825243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Cea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mai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comuna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formă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supraestimare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este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planificarea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Sunteți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acord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sau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nu? Ce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riscuri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presupune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acest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lucru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Vă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supraestimați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vreodată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abilitățile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Dilemă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643802" y="5956919"/>
            <a:ext cx="4904394" cy="640515"/>
            <a:chOff x="2731477" y="3989642"/>
            <a:chExt cx="4904394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3805680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Vă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supraestimați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abilitățile</a:t>
              </a:r>
              <a:r>
                <a:rPr lang="nl-NL" b="1" dirty="0">
                  <a:latin typeface="IBM Plex Sans" panose="020B0503050203000203" pitchFamily="34" charset="0"/>
                </a:rPr>
                <a:t>?!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477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1200066" y="3989642"/>
            <a:ext cx="9791868" cy="979069"/>
            <a:chOff x="2243469" y="3989642"/>
            <a:chExt cx="9791868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8205147" cy="9761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251999" rIns="251999" bIns="288000" rtlCol="0">
              <a:spAutoFit/>
            </a:bodyPr>
            <a:lstStyle/>
            <a:p>
              <a:r>
                <a:rPr lang="nl-NL" sz="2800" b="1" dirty="0">
                  <a:latin typeface="IBM Plex Sans" panose="020B0503050203000203" pitchFamily="34" charset="0"/>
                </a:rPr>
                <a:t>Care </a:t>
              </a:r>
              <a:r>
                <a:rPr lang="nl-NL" sz="2800" b="1" dirty="0" err="1">
                  <a:latin typeface="IBM Plex Sans" panose="020B0503050203000203" pitchFamily="34" charset="0"/>
                </a:rPr>
                <a:t>este</a:t>
              </a:r>
              <a:r>
                <a:rPr lang="nl-NL" sz="2800" b="1" dirty="0">
                  <a:latin typeface="IBM Plex Sans" panose="020B0503050203000203" pitchFamily="34" charset="0"/>
                </a:rPr>
                <a:t> </a:t>
              </a:r>
              <a:r>
                <a:rPr lang="nl-NL" sz="2800" b="1" dirty="0" err="1">
                  <a:latin typeface="IBM Plex Sans" panose="020B0503050203000203" pitchFamily="34" charset="0"/>
                </a:rPr>
                <a:t>avantajul</a:t>
              </a:r>
              <a:r>
                <a:rPr lang="nl-NL" sz="2800" b="1" dirty="0">
                  <a:latin typeface="IBM Plex Sans" panose="020B0503050203000203" pitchFamily="34" charset="0"/>
                </a:rPr>
                <a:t> </a:t>
              </a:r>
              <a:r>
                <a:rPr lang="nl-NL" sz="2800" b="1" dirty="0" err="1">
                  <a:latin typeface="IBM Plex Sans" panose="020B0503050203000203" pitchFamily="34" charset="0"/>
                </a:rPr>
                <a:t>pentru</a:t>
              </a:r>
              <a:r>
                <a:rPr lang="nl-NL" sz="2800" b="1" dirty="0">
                  <a:latin typeface="IBM Plex Sans" panose="020B0503050203000203" pitchFamily="34" charset="0"/>
                </a:rPr>
                <a:t> </a:t>
              </a:r>
              <a:r>
                <a:rPr lang="nl-NL" sz="2800" b="1" dirty="0" err="1">
                  <a:latin typeface="IBM Plex Sans" panose="020B0503050203000203" pitchFamily="34" charset="0"/>
                </a:rPr>
                <a:t>dumneavoastră</a:t>
              </a:r>
              <a:r>
                <a:rPr lang="nl-NL" sz="2800" b="1" dirty="0">
                  <a:latin typeface="IBM Plex Sans" panose="020B0503050203000203" pitchFamily="34" charset="0"/>
                </a:rPr>
                <a:t>?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5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42857835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pect Roemeens verkort.mp4">
            <a:hlinkClick r:id="" action="ppaction://media"/>
            <a:extLst>
              <a:ext uri="{FF2B5EF4-FFF2-40B4-BE49-F238E27FC236}">
                <a16:creationId xmlns:a16="http://schemas.microsoft.com/office/drawing/2014/main" id="{86AC00B5-1DA8-24DB-0C6F-3BB9F3176DFC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844348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32256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2667363"/>
            <a:ext cx="5148072" cy="2271246"/>
            <a:chOff x="3521964" y="1233645"/>
            <a:chExt cx="5148072" cy="2271246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271246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Cine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sau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reprezintă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motivația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dumneavoastră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pentru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lucra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în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siguranță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dumneavoastră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însuși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și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permite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celorlalți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lucreze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sigur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Dilemă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2870230" y="5956919"/>
            <a:ext cx="6451538" cy="640515"/>
            <a:chOff x="2731477" y="3989642"/>
            <a:chExt cx="6451538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0" y="3989642"/>
              <a:ext cx="5352825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Care </a:t>
              </a:r>
              <a:r>
                <a:rPr lang="nl-NL" b="1" dirty="0" err="1">
                  <a:latin typeface="IBM Plex Sans" panose="020B0503050203000203" pitchFamily="34" charset="0"/>
                </a:rPr>
                <a:t>este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avantajul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pentru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dumneavoastră</a:t>
              </a:r>
              <a:r>
                <a:rPr lang="nl-NL" b="1" dirty="0">
                  <a:latin typeface="IBM Plex Sans" panose="020B0503050203000203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323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693129" y="3989642"/>
            <a:ext cx="6805742" cy="979069"/>
            <a:chOff x="2243469" y="3989642"/>
            <a:chExt cx="6805742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5219021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Semn</a:t>
              </a:r>
              <a:r>
                <a:rPr lang="nl-NL" sz="4000" b="1" dirty="0">
                  <a:latin typeface="IBM Plex Sans" panose="020B0503050203000203" pitchFamily="34" charset="0"/>
                </a:rPr>
                <a:t> de </a:t>
              </a:r>
              <a:r>
                <a:rPr lang="nl-NL" sz="4000" b="1" dirty="0" err="1">
                  <a:latin typeface="IBM Plex Sans" panose="020B0503050203000203" pitchFamily="34" charset="0"/>
                </a:rPr>
                <a:t>avertizare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8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BS GEVAARBESEF VEILIGHEIDSDAG RO.mp4">
            <a:hlinkClick r:id="" action="ppaction://media"/>
            <a:extLst>
              <a:ext uri="{FF2B5EF4-FFF2-40B4-BE49-F238E27FC236}">
                <a16:creationId xmlns:a16="http://schemas.microsoft.com/office/drawing/2014/main" id="{2E7A141C-398E-DF3E-6121-9C2AD3FD346C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50" y="0"/>
            <a:ext cx="10934700" cy="6858000"/>
          </a:xfrm>
        </p:spPr>
      </p:pic>
    </p:spTree>
    <p:extLst>
      <p:ext uri="{BB962C8B-B14F-4D97-AF65-F5344CB8AC3E}">
        <p14:creationId xmlns:p14="http://schemas.microsoft.com/office/powerpoint/2010/main" val="18432214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15494451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30439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2154877"/>
            <a:ext cx="5148072" cy="2825243"/>
            <a:chOff x="3521964" y="1233645"/>
            <a:chExt cx="5148072" cy="2825243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825243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Când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fost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ultima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dată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când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ați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avut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îndoieli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legate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posibilitatea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de 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desfășura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lucrul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în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condiții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siguranță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De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Și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ați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făcut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690178" y="1233645"/>
              <a:ext cx="979858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Dilemă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251215" y="5956919"/>
            <a:ext cx="3689568" cy="640515"/>
            <a:chOff x="2731477" y="3989642"/>
            <a:chExt cx="3689568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2590854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Semn</a:t>
              </a:r>
              <a:r>
                <a:rPr lang="nl-NL" b="1" dirty="0">
                  <a:latin typeface="IBM Plex Sans" panose="020B0503050203000203" pitchFamily="34" charset="0"/>
                </a:rPr>
                <a:t> de </a:t>
              </a:r>
              <a:r>
                <a:rPr lang="nl-NL" b="1" dirty="0" err="1">
                  <a:latin typeface="IBM Plex Sans" panose="020B0503050203000203" pitchFamily="34" charset="0"/>
                </a:rPr>
                <a:t>avertizare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909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3883304" y="3989642"/>
            <a:ext cx="4425392" cy="979069"/>
            <a:chOff x="2243469" y="3989642"/>
            <a:chExt cx="4425392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2838671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Diferența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>
                <a:effectLst/>
                <a:latin typeface="IBM Plex Sans" panose="020B0503050203000203" pitchFamily="34" charset="0"/>
              </a:rPr>
              <a:t>bingo card ready!</a:t>
            </a:r>
            <a:endParaRPr lang="nl-NL" sz="2800" i="1" dirty="0">
              <a:effectLst/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44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97922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1411625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32597" y="1739379"/>
            <a:ext cx="5148072" cy="3656240"/>
            <a:chOff x="3521964" y="1233645"/>
            <a:chExt cx="5148072" cy="3656240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3656240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Aveți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vreodată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senzația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puteți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face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diferența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în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materie de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siguranță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în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cadrul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organizației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Vă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rugăm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explicați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răspunsul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dumneavoastră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</a:p>
            <a:p>
              <a:endParaRPr lang="nl-NL" i="1" dirty="0">
                <a:effectLst/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Dacă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nu,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credeți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trebui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se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schimbe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690178" y="1233645"/>
              <a:ext cx="979858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Întrebare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790839" y="5956919"/>
            <a:ext cx="2631586" cy="640515"/>
            <a:chOff x="2731477" y="3989642"/>
            <a:chExt cx="2631586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2" y="3989642"/>
              <a:ext cx="1532871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Diferența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798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W -VEILIGHEIDSDAG 2024 OUTRO - RO.mp4">
            <a:hlinkClick r:id="" action="ppaction://media"/>
            <a:extLst>
              <a:ext uri="{FF2B5EF4-FFF2-40B4-BE49-F238E27FC236}">
                <a16:creationId xmlns:a16="http://schemas.microsoft.com/office/drawing/2014/main" id="{FAB5B82F-52C3-25F6-C108-20DA409C2BD5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863" y="0"/>
            <a:ext cx="11344275" cy="6858000"/>
          </a:xfrm>
        </p:spPr>
      </p:pic>
    </p:spTree>
    <p:extLst>
      <p:ext uri="{BB962C8B-B14F-4D97-AF65-F5344CB8AC3E}">
        <p14:creationId xmlns:p14="http://schemas.microsoft.com/office/powerpoint/2010/main" val="1046262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8A726DD8-2BB8-1394-508E-43E895C7F1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507146" y="0"/>
            <a:ext cx="13193684" cy="6864560"/>
          </a:xfrm>
          <a:prstGeom prst="rect">
            <a:avLst/>
          </a:prstGeom>
        </p:spPr>
      </p:pic>
      <p:pic>
        <p:nvPicPr>
          <p:cNvPr id="2" name="Graphic 5">
            <a:extLst>
              <a:ext uri="{FF2B5EF4-FFF2-40B4-BE49-F238E27FC236}">
                <a16:creationId xmlns:a16="http://schemas.microsoft.com/office/drawing/2014/main" id="{6F6583D5-60F6-BBA0-BD28-F390F18237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699" cy="352137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64C6098-6FCC-608B-88DD-48BA65651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4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36129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32597" y="2201208"/>
            <a:ext cx="5148072" cy="2548245"/>
            <a:chOff x="3521964" y="1233645"/>
            <a:chExt cx="5148072" cy="2548245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548245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Cum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ați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dori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ca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ceilalți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conteste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comportamentul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nesigur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Vă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rugăm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explicați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sau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să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arătați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ceea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spuneți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690178" y="1233645"/>
              <a:ext cx="979858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Întrebare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886274" y="5956919"/>
            <a:ext cx="4419452" cy="640515"/>
            <a:chOff x="2731477" y="3989642"/>
            <a:chExt cx="4419452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3320738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Valoarea</a:t>
              </a:r>
              <a:r>
                <a:rPr lang="nl-NL" b="1" dirty="0">
                  <a:latin typeface="IBM Plex Sans" panose="020B0503050203000203" pitchFamily="34" charset="0"/>
                </a:rPr>
                <a:t> WAVE: Respect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062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765985" y="3989642"/>
            <a:ext cx="10660029" cy="979069"/>
            <a:chOff x="2243469" y="3989642"/>
            <a:chExt cx="10660029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89" y="3989642"/>
              <a:ext cx="9073309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Valoarea</a:t>
              </a:r>
              <a:r>
                <a:rPr lang="nl-NL" sz="4000" b="1" dirty="0">
                  <a:latin typeface="IBM Plex Sans" panose="020B0503050203000203" pitchFamily="34" charset="0"/>
                </a:rPr>
                <a:t> WAVE: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Dorința</a:t>
              </a:r>
              <a:r>
                <a:rPr lang="nl-NL" sz="4000" b="1" dirty="0">
                  <a:latin typeface="IBM Plex Sans" panose="020B0503050203000203" pitchFamily="34" charset="0"/>
                </a:rPr>
                <a:t> de a </a:t>
              </a:r>
              <a:r>
                <a:rPr lang="nl-NL" sz="4000" b="1" dirty="0" err="1">
                  <a:latin typeface="IBM Plex Sans" panose="020B0503050203000203" pitchFamily="34" charset="0"/>
                </a:rPr>
                <a:t>învăța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4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8e3145-0529-4d6a-a15f-862d6f4bb661" xsi:nil="true"/>
    <lcf76f155ced4ddcb4097134ff3c332f xmlns="b46f7e7e-091b-45fc-b07a-14756525cbd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B685409C87DC4DA58F3DA56CFAB0F1" ma:contentTypeVersion="18" ma:contentTypeDescription="Een nieuw document maken." ma:contentTypeScope="" ma:versionID="c4758788fd27f61eae0e63cc74b85a17">
  <xsd:schema xmlns:xsd="http://www.w3.org/2001/XMLSchema" xmlns:xs="http://www.w3.org/2001/XMLSchema" xmlns:p="http://schemas.microsoft.com/office/2006/metadata/properties" xmlns:ns2="b46f7e7e-091b-45fc-b07a-14756525cbd9" xmlns:ns3="508e3145-0529-4d6a-a15f-862d6f4bb661" targetNamespace="http://schemas.microsoft.com/office/2006/metadata/properties" ma:root="true" ma:fieldsID="1f20732213a784d66468c9d3812d72f8" ns2:_="" ns3:_="">
    <xsd:import namespace="b46f7e7e-091b-45fc-b07a-14756525cbd9"/>
    <xsd:import namespace="508e3145-0529-4d6a-a15f-862d6f4bb6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6f7e7e-091b-45fc-b07a-14756525cb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1050673b-4c74-4831-8420-66cff89eac1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8e3145-0529-4d6a-a15f-862d6f4bb66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716b883-c908-44da-8e05-c6c47f0bb803}" ma:internalName="TaxCatchAll" ma:showField="CatchAllData" ma:web="508e3145-0529-4d6a-a15f-862d6f4bb6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D9AA024-6C21-401F-8F6F-E62421FE98DE}">
  <ds:schemaRefs>
    <ds:schemaRef ds:uri="http://schemas.microsoft.com/office/2006/metadata/properties"/>
    <ds:schemaRef ds:uri="http://schemas.microsoft.com/office/infopath/2007/PartnerControls"/>
    <ds:schemaRef ds:uri="508e3145-0529-4d6a-a15f-862d6f4bb661"/>
    <ds:schemaRef ds:uri="b46f7e7e-091b-45fc-b07a-14756525cbd9"/>
  </ds:schemaRefs>
</ds:datastoreItem>
</file>

<file path=customXml/itemProps2.xml><?xml version="1.0" encoding="utf-8"?>
<ds:datastoreItem xmlns:ds="http://schemas.openxmlformats.org/officeDocument/2006/customXml" ds:itemID="{6CB45DFA-CE7A-41B2-BABC-95ECC6AB57D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7BAABDB-E435-48DD-A63A-2C16F143B569}"/>
</file>

<file path=docProps/app.xml><?xml version="1.0" encoding="utf-8"?>
<Properties xmlns="http://schemas.openxmlformats.org/officeDocument/2006/extended-properties" xmlns:vt="http://schemas.openxmlformats.org/officeDocument/2006/docPropsVTypes">
  <TotalTime>22803</TotalTime>
  <Words>661</Words>
  <Application>Microsoft Macintosh PowerPoint</Application>
  <PresentationFormat>Breedbeeld</PresentationFormat>
  <Paragraphs>140</Paragraphs>
  <Slides>62</Slides>
  <Notes>29</Notes>
  <HiddenSlides>0</HiddenSlides>
  <MMClips>34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62</vt:i4>
      </vt:variant>
    </vt:vector>
  </HeadingPairs>
  <TitlesOfParts>
    <vt:vector size="68" baseType="lpstr">
      <vt:lpstr>Arial</vt:lpstr>
      <vt:lpstr>IBM Plex Sans</vt:lpstr>
      <vt:lpstr>Calibri</vt:lpstr>
      <vt:lpstr>IBM Plex Sans Medium</vt:lpstr>
      <vt:lpstr>Calibri Light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Volkerwessels veiligheidsdag 2023</dc:title>
  <dc:creator>Coen Aukema</dc:creator>
  <cp:lastModifiedBy>Ton Oortgiesen</cp:lastModifiedBy>
  <cp:revision>60</cp:revision>
  <dcterms:created xsi:type="dcterms:W3CDTF">2022-11-23T12:58:52Z</dcterms:created>
  <dcterms:modified xsi:type="dcterms:W3CDTF">2024-03-04T16:01:23Z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0x0101008AB685409C87DC4DA58F3DA56CFAB0F1</vt:lpwstr>
  </property>
</Properties>
</file>