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67"/>
  </p:notesMasterIdLst>
  <p:sldIdLst>
    <p:sldId id="256" r:id="rId5"/>
    <p:sldId id="290" r:id="rId6"/>
    <p:sldId id="294" r:id="rId7"/>
    <p:sldId id="292" r:id="rId8"/>
    <p:sldId id="314" r:id="rId9"/>
    <p:sldId id="359" r:id="rId10"/>
    <p:sldId id="360" r:id="rId11"/>
    <p:sldId id="293" r:id="rId12"/>
    <p:sldId id="306" r:id="rId13"/>
    <p:sldId id="329" r:id="rId14"/>
    <p:sldId id="301" r:id="rId15"/>
    <p:sldId id="302" r:id="rId16"/>
    <p:sldId id="316" r:id="rId17"/>
    <p:sldId id="305" r:id="rId18"/>
    <p:sldId id="328" r:id="rId19"/>
    <p:sldId id="339" r:id="rId20"/>
    <p:sldId id="340" r:id="rId21"/>
    <p:sldId id="315" r:id="rId22"/>
    <p:sldId id="304" r:id="rId23"/>
    <p:sldId id="338" r:id="rId24"/>
    <p:sldId id="341" r:id="rId25"/>
    <p:sldId id="342" r:id="rId26"/>
    <p:sldId id="317" r:id="rId27"/>
    <p:sldId id="308" r:id="rId28"/>
    <p:sldId id="331" r:id="rId29"/>
    <p:sldId id="343" r:id="rId30"/>
    <p:sldId id="344" r:id="rId31"/>
    <p:sldId id="318" r:id="rId32"/>
    <p:sldId id="310" r:id="rId33"/>
    <p:sldId id="333" r:id="rId34"/>
    <p:sldId id="345" r:id="rId35"/>
    <p:sldId id="346" r:id="rId36"/>
    <p:sldId id="320" r:id="rId37"/>
    <p:sldId id="309" r:id="rId38"/>
    <p:sldId id="332" r:id="rId39"/>
    <p:sldId id="347" r:id="rId40"/>
    <p:sldId id="348" r:id="rId41"/>
    <p:sldId id="319" r:id="rId42"/>
    <p:sldId id="311" r:id="rId43"/>
    <p:sldId id="349" r:id="rId44"/>
    <p:sldId id="350" r:id="rId45"/>
    <p:sldId id="321" r:id="rId46"/>
    <p:sldId id="313" r:id="rId47"/>
    <p:sldId id="336" r:id="rId48"/>
    <p:sldId id="351" r:id="rId49"/>
    <p:sldId id="352" r:id="rId50"/>
    <p:sldId id="323" r:id="rId51"/>
    <p:sldId id="312" r:id="rId52"/>
    <p:sldId id="353" r:id="rId53"/>
    <p:sldId id="354" r:id="rId54"/>
    <p:sldId id="322" r:id="rId55"/>
    <p:sldId id="324" r:id="rId56"/>
    <p:sldId id="337" r:id="rId57"/>
    <p:sldId id="355" r:id="rId58"/>
    <p:sldId id="356" r:id="rId59"/>
    <p:sldId id="325" r:id="rId60"/>
    <p:sldId id="326" r:id="rId61"/>
    <p:sldId id="357" r:id="rId62"/>
    <p:sldId id="358" r:id="rId63"/>
    <p:sldId id="327" r:id="rId64"/>
    <p:sldId id="277" r:id="rId65"/>
    <p:sldId id="295" r:id="rId66"/>
  </p:sldIdLst>
  <p:sldSz cx="12192000" cy="6858000"/>
  <p:notesSz cx="6858000" cy="9144000"/>
  <p:embeddedFontLst>
    <p:embeddedFont>
      <p:font typeface="IBM Plex Sans" panose="020B0503050203000203" pitchFamily="34" charset="0"/>
      <p:regular r:id="rId68"/>
      <p:bold r:id="rId69"/>
      <p:italic r:id="rId70"/>
      <p:boldItalic r:id="rId71"/>
    </p:embeddedFont>
    <p:embeddedFont>
      <p:font typeface="IBM Plex Sans Medium" panose="020F0502020204030204" pitchFamily="34" charset="0"/>
      <p:regular r:id="rId72"/>
      <p:italic r:id="rId73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FFDD00"/>
    <a:srgbClr val="A38E01"/>
    <a:srgbClr val="FF9300"/>
    <a:srgbClr val="E3E3E3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3"/>
    <p:restoredTop sz="92772"/>
  </p:normalViewPr>
  <p:slideViewPr>
    <p:cSldViewPr snapToGrid="0">
      <p:cViewPr varScale="1">
        <p:scale>
          <a:sx n="166" d="100"/>
          <a:sy n="166" d="100"/>
        </p:scale>
        <p:origin x="5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1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2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3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82396-A128-4746-94B2-ED263D85F38F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45FD6-7169-7B47-8EDA-55FA51EA90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0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99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43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720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72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5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567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37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436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831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938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12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123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39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693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612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873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950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863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020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495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983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275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94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52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345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0194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13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854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93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0C16-BAA2-E52D-F5D0-53CBEAF0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306CF-4835-CE74-04D8-95D37EA2F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2DF7-FE9A-6A66-4C10-99E0D55D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E799-E694-7659-29D0-42F51505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1E85F-8840-5230-8563-D495B66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98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D453-1E86-846C-2746-556D8185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22DA9-2B12-9C97-EB53-286CD657F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C9319-56E3-0856-83FD-1F4712D7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6500B-6894-5B3A-6A5C-1693851A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7E118-7D93-7EC2-D41D-A036B651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68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0AC36-95B8-EB00-F622-F456D66F4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561BE3-B901-A725-2D8D-611C35943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FEF7E-2235-8F73-1E56-7E75E7204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0CE3-DFC1-6EC4-4572-67663D082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15361-95F8-B1B9-132F-21B09859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84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media 2">
            <a:extLst>
              <a:ext uri="{FF2B5EF4-FFF2-40B4-BE49-F238E27FC236}">
                <a16:creationId xmlns:a16="http://schemas.microsoft.com/office/drawing/2014/main" id="{B6726AF9-5749-87A2-4D2C-6AD498F06E7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0" bIns="0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083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FAB7-508A-E913-3158-EB3C60DC8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9F68E-7B21-CEE0-3630-A20F548B5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95374-0F4B-20C9-2F70-77F38CC3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3795-C240-F7C7-77FE-EC92A6591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BBE80-AB84-5728-2262-8AEB280F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04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0378-CBBD-118E-EF6C-511C4B42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69FF7-F744-27A5-3A16-3CC934B1B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0CCCC-73F6-F312-36BC-0D77340A4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A862A-3A95-F0EB-2623-E4250ECD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4A8F1-15FA-8B65-3234-ECE44694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37543-2DBE-EA53-C56F-E4F80C16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59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9E39-A10C-FEF0-825C-995F220E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9AA0-F2EC-FF9F-DB74-6C172AE52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67805-6F57-6348-7909-85772F883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D4C5F-39D1-6161-1B0C-8AD0E209F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3907F-B8A9-90B2-686B-254DA4DE8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E255D-234C-4B5F-FC65-46074EC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63CE7E-D1A9-08D7-44AE-231A9A12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F0A19-4A6B-A173-A51C-D199D9CA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20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5B2E-EB17-6B2C-DF45-7F89762B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2E76B-4AC0-C94C-0B18-C7FFA741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B1494-E336-7254-14D2-BE7910D8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FE33-6773-F243-6B6B-64FA4824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91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E0155-4381-7C5E-09A2-87DF5758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6E846-47DD-235D-17EF-44118B20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1A78F-5223-4A7B-CBD3-E6E7AB10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360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33571-8DD5-CBA0-1F74-733FC2F8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B37C-D572-F2B9-E1F6-37795B8A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3B868-160C-A3BB-742F-354A66D63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DD060-FB22-4499-F992-F5DF050A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A008E-E8CF-F342-2B14-E5CF83EE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AC47E-71D0-4319-4099-72E30A9F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69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401A-28CB-03E8-EC2A-C5F967D4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FF1E1-E535-34A3-7303-277812A54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7F179-2673-D6A3-FD93-AE463A415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A3FF6-6DBC-3BAE-E9BB-E89B8707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EDA75-BC63-5AA6-BCA0-5ED351BE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3F263-44B1-4D48-DBDC-CC7C8658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80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45621-0001-E57C-B666-5B7B48A6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A5502-AEDA-D2F7-029A-E999EE7F0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9230F-2202-3D7C-C3C2-73C754CDF5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85761-B560-CB5E-479F-82BB7C182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609EC-C468-AA6E-6580-83398CB7D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26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8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31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4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40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7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0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18.sv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ening_animation (1)">
            <a:hlinkClick r:id="" action="ppaction://media"/>
            <a:extLst>
              <a:ext uri="{FF2B5EF4-FFF2-40B4-BE49-F238E27FC236}">
                <a16:creationId xmlns:a16="http://schemas.microsoft.com/office/drawing/2014/main" id="{9F597898-0C26-1654-F19D-BC0EE4567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4913" y="-2982454"/>
            <a:ext cx="19601463" cy="11025823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F4DFFED-155A-1103-AB6C-BE62466716C7}"/>
              </a:ext>
            </a:extLst>
          </p:cNvPr>
          <p:cNvSpPr/>
          <p:nvPr/>
        </p:nvSpPr>
        <p:spPr>
          <a:xfrm>
            <a:off x="-1383323" y="6858000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0FA089D-4E11-69E4-66EA-155F4A106FED}"/>
              </a:ext>
            </a:extLst>
          </p:cNvPr>
          <p:cNvSpPr/>
          <p:nvPr/>
        </p:nvSpPr>
        <p:spPr>
          <a:xfrm>
            <a:off x="12192000" y="-1596512"/>
            <a:ext cx="4452938" cy="10869100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34B6BBD-2A38-FB64-3409-7C2B36707F2E}"/>
              </a:ext>
            </a:extLst>
          </p:cNvPr>
          <p:cNvSpPr/>
          <p:nvPr/>
        </p:nvSpPr>
        <p:spPr>
          <a:xfrm>
            <a:off x="-559410" y="-2366603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7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F3626A-9E6B-9D36-FB80-488A6830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1035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97466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588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2856000" y="1462380"/>
            <a:ext cx="6480000" cy="3933239"/>
            <a:chOff x="3521963" y="1233645"/>
            <a:chExt cx="6480000" cy="3933239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3" y="1233645"/>
              <a:ext cx="6480000" cy="393323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Беше на косъм! Можехте просто да се отдръпнете от пътя и да избегнете злополука. Освен това знаете точно какво сте могли да направите по различен начин, за да се извърши безопасно работата или тя да стане по-безопасна за в бъдеще. Колегите Ви не са видели и чули нищо.</a:t>
              </a:r>
            </a:p>
            <a:p>
              <a:endParaRPr lang="az-Cyrl-AZ" i="1" dirty="0">
                <a:effectLst/>
                <a:latin typeface="IBM Plex Sans" panose="020B0503050203000203" pitchFamily="34" charset="0"/>
              </a:endParaRPr>
            </a:p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Разказвате ли на колегите си какво се е случило? Защо или защо не?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8960893" y="1233645"/>
              <a:ext cx="1041070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az-Cyrl-AZ" sz="1200" dirty="0">
                  <a:effectLst/>
                  <a:latin typeface="IBM Plex Sans Medium" panose="020F0502020204030204" pitchFamily="34" charset="0"/>
                </a:rPr>
                <a:t>Дилема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232253" y="5956919"/>
            <a:ext cx="5727493" cy="640515"/>
            <a:chOff x="2731477" y="3989642"/>
            <a:chExt cx="5727493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4628780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b="1" dirty="0">
                  <a:latin typeface="IBM Plex Sans" panose="020B0503050203000203" pitchFamily="34" charset="0"/>
                </a:rPr>
                <a:t>Ценността </a:t>
              </a:r>
              <a:r>
                <a:rPr lang="nl-NL" b="1" dirty="0">
                  <a:latin typeface="IBM Plex Sans" panose="020B0503050203000203" pitchFamily="34" charset="0"/>
                </a:rPr>
                <a:t>WAVE: </a:t>
              </a:r>
              <a:r>
                <a:rPr lang="az-Cyrl-AZ" b="1" dirty="0">
                  <a:latin typeface="IBM Plex Sans" panose="020B0503050203000203" pitchFamily="34" charset="0"/>
                </a:rPr>
                <a:t>Желание за учене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10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97294" y="3989642"/>
            <a:ext cx="11397411" cy="979069"/>
            <a:chOff x="2243469" y="3989642"/>
            <a:chExt cx="11397411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9810690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sz="4000" b="1" dirty="0">
                  <a:latin typeface="IBM Plex Sans" panose="020B0503050203000203" pitchFamily="34" charset="0"/>
                </a:rPr>
                <a:t>Ценността </a:t>
              </a:r>
              <a:r>
                <a:rPr lang="nl-NL" sz="4000" b="1" dirty="0">
                  <a:latin typeface="IBM Plex Sans" panose="020B0503050203000203" pitchFamily="34" charset="0"/>
                </a:rPr>
                <a:t>WAVE: </a:t>
              </a:r>
              <a:r>
                <a:rPr lang="az-Cyrl-AZ" sz="4000" b="1" dirty="0">
                  <a:latin typeface="IBM Plex Sans" panose="020B0503050203000203" pitchFamily="34" charset="0"/>
                </a:rPr>
                <a:t>Последователност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CEQUENT_VEILIGHEIDSDAG_BG.mp4">
            <a:hlinkClick r:id="" action="ppaction://media"/>
            <a:extLst>
              <a:ext uri="{FF2B5EF4-FFF2-40B4-BE49-F238E27FC236}">
                <a16:creationId xmlns:a16="http://schemas.microsoft.com/office/drawing/2014/main" id="{D1BA4F42-C0A0-A135-F507-07E89C86FF2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175" y="0"/>
            <a:ext cx="10915650" cy="6858000"/>
          </a:xfrm>
        </p:spPr>
      </p:pic>
    </p:spTree>
    <p:extLst>
      <p:ext uri="{BB962C8B-B14F-4D97-AF65-F5344CB8AC3E}">
        <p14:creationId xmlns:p14="http://schemas.microsoft.com/office/powerpoint/2010/main" val="1255150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3861659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2641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2856000" y="1323881"/>
            <a:ext cx="6480000" cy="3656240"/>
            <a:chOff x="3521963" y="1233645"/>
            <a:chExt cx="6480000" cy="3656240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3" y="1233645"/>
              <a:ext cx="6480000" cy="36562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Точно преди края на работата багерът се поврежда. Багерът е важна част от оборудването за завършване на работата навреме. Ремонтът ще отнеме няколко дни и има опасност предаването да не се извърши в срок. </a:t>
              </a:r>
            </a:p>
            <a:p>
              <a:endParaRPr lang="az-Cyrl-AZ" i="1" dirty="0">
                <a:effectLst/>
                <a:latin typeface="IBM Plex Sans" panose="020B0503050203000203" pitchFamily="34" charset="0"/>
              </a:endParaRPr>
            </a:p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Попадали ли сте в подобна ситуация и как постъпихте?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9043371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az-Cyrl-AZ" sz="1200" dirty="0">
                  <a:effectLst/>
                  <a:latin typeface="IBM Plex Sans Medium" panose="020F0502020204030204" pitchFamily="34" charset="0"/>
                </a:rPr>
                <a:t>Дилема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195244" y="5956919"/>
            <a:ext cx="5801511" cy="640515"/>
            <a:chOff x="2731477" y="3989642"/>
            <a:chExt cx="5801511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4702797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b="1" dirty="0">
                  <a:latin typeface="IBM Plex Sans" panose="020B0503050203000203" pitchFamily="34" charset="0"/>
                </a:rPr>
                <a:t>Ценността </a:t>
              </a:r>
              <a:r>
                <a:rPr lang="nl-NL" b="1" dirty="0">
                  <a:latin typeface="IBM Plex Sans" panose="020B0503050203000203" pitchFamily="34" charset="0"/>
                </a:rPr>
                <a:t>WAVE: </a:t>
              </a:r>
              <a:r>
                <a:rPr lang="az-Cyrl-AZ" b="1" dirty="0">
                  <a:latin typeface="IBM Plex Sans" panose="020B0503050203000203" pitchFamily="34" charset="0"/>
                </a:rPr>
                <a:t>Последователност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72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521371" y="3989642"/>
            <a:ext cx="9149257" cy="979069"/>
            <a:chOff x="2243469" y="3989642"/>
            <a:chExt cx="9149257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7562536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sz="4000" b="1" dirty="0">
                  <a:latin typeface="IBM Plex Sans" panose="020B0503050203000203" pitchFamily="34" charset="0"/>
                </a:rPr>
                <a:t>Ценността </a:t>
              </a:r>
              <a:r>
                <a:rPr lang="nl-NL" sz="4000" b="1" dirty="0">
                  <a:latin typeface="IBM Plex Sans" panose="020B0503050203000203" pitchFamily="34" charset="0"/>
                </a:rPr>
                <a:t>WAVE: </a:t>
              </a:r>
              <a:r>
                <a:rPr lang="az-Cyrl-AZ" sz="4000" b="1" dirty="0">
                  <a:latin typeface="IBM Plex Sans" panose="020B0503050203000203" pitchFamily="34" charset="0"/>
                </a:rPr>
                <a:t>Действия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W -VEILIGHEIDSDAG 2024 INTRO - BG.mp4">
            <a:hlinkClick r:id="" action="ppaction://media"/>
            <a:extLst>
              <a:ext uri="{FF2B5EF4-FFF2-40B4-BE49-F238E27FC236}">
                <a16:creationId xmlns:a16="http://schemas.microsoft.com/office/drawing/2014/main" id="{EAAB6E84-5EA4-8B80-498E-30EE338EF84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0"/>
            <a:ext cx="10820400" cy="6858000"/>
          </a:xfrm>
        </p:spPr>
      </p:pic>
    </p:spTree>
    <p:extLst>
      <p:ext uri="{BB962C8B-B14F-4D97-AF65-F5344CB8AC3E}">
        <p14:creationId xmlns:p14="http://schemas.microsoft.com/office/powerpoint/2010/main" val="491390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TIE_VEILIGHEIDSDAG_EN.mp4">
            <a:hlinkClick r:id="" action="ppaction://media"/>
            <a:extLst>
              <a:ext uri="{FF2B5EF4-FFF2-40B4-BE49-F238E27FC236}">
                <a16:creationId xmlns:a16="http://schemas.microsoft.com/office/drawing/2014/main" id="{063A6B40-8873-697E-A947-0900361A67E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813" y="0"/>
            <a:ext cx="11382375" cy="6858000"/>
          </a:xfrm>
        </p:spPr>
      </p:pic>
    </p:spTree>
    <p:extLst>
      <p:ext uri="{BB962C8B-B14F-4D97-AF65-F5344CB8AC3E}">
        <p14:creationId xmlns:p14="http://schemas.microsoft.com/office/powerpoint/2010/main" val="3800792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128619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373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637624" y="5956919"/>
            <a:ext cx="4916750" cy="640515"/>
            <a:chOff x="2731477" y="3989642"/>
            <a:chExt cx="4916750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818036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b="1" dirty="0">
                  <a:latin typeface="IBM Plex Sans" panose="020B0503050203000203" pitchFamily="34" charset="0"/>
                </a:rPr>
                <a:t>Ценността </a:t>
              </a:r>
              <a:r>
                <a:rPr lang="nl-NL" b="1" dirty="0">
                  <a:latin typeface="IBM Plex Sans" panose="020B0503050203000203" pitchFamily="34" charset="0"/>
                </a:rPr>
                <a:t>WAVE: </a:t>
              </a:r>
              <a:r>
                <a:rPr lang="az-Cyrl-AZ" b="1" dirty="0">
                  <a:latin typeface="IBM Plex Sans" panose="020B0503050203000203" pitchFamily="34" charset="0"/>
                </a:rPr>
                <a:t>Действия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7448F4F0-3D48-27D8-5D2F-41B95C5BEF89}"/>
              </a:ext>
            </a:extLst>
          </p:cNvPr>
          <p:cNvGrpSpPr/>
          <p:nvPr/>
        </p:nvGrpSpPr>
        <p:grpSpPr>
          <a:xfrm>
            <a:off x="3521964" y="2293377"/>
            <a:ext cx="5148072" cy="2548245"/>
            <a:chOff x="3521964" y="1233645"/>
            <a:chExt cx="5148072" cy="2548245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EAA42BB4-08D0-423C-08B2-C21994F03629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Ставали ли сте свидетели на ситуация (на работното място и/или в личния живот), за която след това да си помислите: „Трябваше да кажа нещо за това“? 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4A018AB-4B5D-62E7-7A09-4541F8275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837A2633-52B8-A9F6-E443-F3B0CE032814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az-Cyrl-AZ" sz="1200" dirty="0">
                  <a:effectLst/>
                  <a:latin typeface="IBM Plex Sans Medium" panose="020F0502020204030204" pitchFamily="34" charset="0"/>
                </a:rPr>
                <a:t>Въпрос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9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165074" y="3989642"/>
            <a:ext cx="9861851" cy="979069"/>
            <a:chOff x="2243469" y="3989642"/>
            <a:chExt cx="9861851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8275130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sz="4000" b="1" dirty="0">
                  <a:latin typeface="IBM Plex Sans" panose="020B0503050203000203" pitchFamily="34" charset="0"/>
                </a:rPr>
                <a:t>Ценността </a:t>
              </a:r>
              <a:r>
                <a:rPr lang="nl-NL" sz="4000" b="1" dirty="0">
                  <a:latin typeface="IBM Plex Sans" panose="020B0503050203000203" pitchFamily="34" charset="0"/>
                </a:rPr>
                <a:t>WAVE: </a:t>
              </a:r>
              <a:r>
                <a:rPr lang="az-Cyrl-AZ" sz="4000" b="1" dirty="0">
                  <a:latin typeface="IBM Plex Sans" panose="020B0503050203000203" pitchFamily="34" charset="0"/>
                </a:rPr>
                <a:t>Отговорност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RANTWOORDELIJK_VEILIGHEIDSDAG_EN.mp4">
            <a:hlinkClick r:id="" action="ppaction://media"/>
            <a:extLst>
              <a:ext uri="{FF2B5EF4-FFF2-40B4-BE49-F238E27FC236}">
                <a16:creationId xmlns:a16="http://schemas.microsoft.com/office/drawing/2014/main" id="{53B3E319-C54A-AFC3-AA60-977B1D6A27B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75" y="0"/>
            <a:ext cx="11449050" cy="6858000"/>
          </a:xfrm>
        </p:spPr>
      </p:pic>
    </p:spTree>
    <p:extLst>
      <p:ext uri="{BB962C8B-B14F-4D97-AF65-F5344CB8AC3E}">
        <p14:creationId xmlns:p14="http://schemas.microsoft.com/office/powerpoint/2010/main" val="25721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763658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131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7E83A682-B614-3067-9D92-ABBBB43ED01A}"/>
              </a:ext>
            </a:extLst>
          </p:cNvPr>
          <p:cNvGrpSpPr/>
          <p:nvPr/>
        </p:nvGrpSpPr>
        <p:grpSpPr>
          <a:xfrm>
            <a:off x="2854385" y="1600880"/>
            <a:ext cx="6483230" cy="3656240"/>
            <a:chOff x="3520800" y="2293200"/>
            <a:chExt cx="6483230" cy="3656240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0800" y="2293200"/>
              <a:ext cx="6483230" cy="36562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Краят на работния ден е и Вие сте разчистили и подредили всичко. Готови сте да се приберете у дома. На известно разстояние виждате багер, който заравя изкоп. Друг колега вече е започнал да премахва бариерата, което означава, че пешеходците могат да навлязат в кръга на завъртане на багера. </a:t>
              </a:r>
            </a:p>
            <a:p>
              <a:endParaRPr lang="az-Cyrl-AZ" i="1" dirty="0">
                <a:effectLst/>
                <a:latin typeface="IBM Plex Sans" panose="020B0503050203000203" pitchFamily="34" charset="0"/>
              </a:endParaRPr>
            </a:p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Какво правите?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2439681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9044274" y="2293377"/>
              <a:ext cx="959756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az-Cyrl-AZ" sz="1200" dirty="0">
                  <a:effectLst/>
                  <a:latin typeface="IBM Plex Sans Medium" panose="020F0502020204030204" pitchFamily="34" charset="0"/>
                </a:rPr>
                <a:t>Дилема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507514" y="5956919"/>
            <a:ext cx="5176971" cy="640515"/>
            <a:chOff x="2731477" y="3989642"/>
            <a:chExt cx="5176971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4078258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b="1" dirty="0">
                  <a:latin typeface="IBM Plex Sans" panose="020B0503050203000203" pitchFamily="34" charset="0"/>
                </a:rPr>
                <a:t>Ценността </a:t>
              </a:r>
              <a:r>
                <a:rPr lang="nl-NL" b="1" dirty="0">
                  <a:latin typeface="IBM Plex Sans" panose="020B0503050203000203" pitchFamily="34" charset="0"/>
                </a:rPr>
                <a:t>WAVE: </a:t>
              </a:r>
              <a:r>
                <a:rPr lang="az-Cyrl-AZ" b="1" dirty="0">
                  <a:latin typeface="IBM Plex Sans" panose="020B0503050203000203" pitchFamily="34" charset="0"/>
                </a:rPr>
                <a:t>Отговорност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1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565133" y="3989642"/>
            <a:ext cx="11029410" cy="979069"/>
            <a:chOff x="2243469" y="3989642"/>
            <a:chExt cx="11029410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9442689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sz="4000" b="1" dirty="0">
                  <a:latin typeface="IBM Plex Sans" panose="020B0503050203000203" pitchFamily="34" charset="0"/>
                </a:rPr>
                <a:t>Ценността </a:t>
              </a:r>
              <a:r>
                <a:rPr lang="nl-NL" sz="4000" b="1" dirty="0">
                  <a:latin typeface="IBM Plex Sans" panose="020B0503050203000203" pitchFamily="34" charset="0"/>
                </a:rPr>
                <a:t>WAVE: </a:t>
              </a:r>
              <a:r>
                <a:rPr lang="az-Cyrl-AZ" sz="4000" b="1" dirty="0">
                  <a:latin typeface="IBM Plex Sans" panose="020B0503050203000203" pitchFamily="34" charset="0"/>
                </a:rPr>
                <a:t>Добросъвестност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" y="1339"/>
            <a:ext cx="12192000" cy="68553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54035C80-924D-0D0A-8351-272902889A57}"/>
              </a:ext>
            </a:extLst>
          </p:cNvPr>
          <p:cNvGrpSpPr/>
          <p:nvPr/>
        </p:nvGrpSpPr>
        <p:grpSpPr>
          <a:xfrm>
            <a:off x="349102" y="3540914"/>
            <a:ext cx="11696291" cy="3204733"/>
            <a:chOff x="349102" y="3540914"/>
            <a:chExt cx="11696291" cy="320473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138F5A1-78EB-2896-97F3-1450A7C0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43693" y="6605947"/>
              <a:ext cx="901700" cy="139700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E31CB30C-437B-ADDF-9CE7-D83FA7343564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2818943"/>
            </a:xfrm>
            <a:prstGeom prst="rect">
              <a:avLst/>
            </a:prstGeom>
            <a:blipFill dpi="0"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0" sx="100000" sy="100000" flip="none" algn="bl"/>
            </a:blipFill>
          </p:spPr>
          <p:txBody>
            <a:bodyPr wrap="square" lIns="576000" tIns="1080000" rIns="576000" bIns="1188000" rtlCol="0">
              <a:spAutoFit/>
            </a:bodyPr>
            <a:lstStyle/>
            <a:p>
              <a:pPr algn="ctr"/>
              <a:r>
                <a:rPr lang="az-Cyrl-AZ" sz="3200" dirty="0">
                  <a:effectLst/>
                  <a:latin typeface="IBM Plex Sans" panose="020B0503050203000203" pitchFamily="34" charset="0"/>
                </a:rPr>
                <a:t>От </a:t>
              </a:r>
              <a:r>
                <a:rPr lang="az-Cyrl-AZ" sz="3200" i="1" dirty="0">
                  <a:effectLst/>
                  <a:latin typeface="IBM Plex Sans" panose="020B0503050203000203" pitchFamily="34" charset="0"/>
                </a:rPr>
                <a:t>бинго! </a:t>
              </a:r>
              <a:r>
                <a:rPr lang="az-Cyrl-AZ" sz="3200" dirty="0">
                  <a:effectLst/>
                  <a:latin typeface="IBM Plex Sans" panose="020B0503050203000203" pitchFamily="34" charset="0"/>
                </a:rPr>
                <a:t>Злополука, до:</a:t>
              </a:r>
            </a:p>
          </p:txBody>
        </p: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3037A671-B415-04DC-DF95-F5AE2ED65D2F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5481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180000" bIns="180000" rtlCol="0">
              <a:spAutoFit/>
            </a:bodyPr>
            <a:lstStyle/>
            <a:p>
              <a:pPr algn="ctr"/>
              <a:r>
                <a:rPr lang="az-Cyrl-AZ" sz="1200" spc="300" dirty="0">
                  <a:solidFill>
                    <a:schemeClr val="bg1"/>
                  </a:solidFill>
                  <a:effectLst/>
                  <a:latin typeface="IBM Plex Sans" panose="020B0503050203000203" pitchFamily="34" charset="0"/>
                </a:rPr>
                <a:t>РАБОТЕЙКИ БЕЗОПАСНО ЗАЕДНО, МОЖЕТЕ ДА ПРОМЕНИТЕ НЕЩАТА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799C43D2-53DC-B859-4329-14631540D691}"/>
                </a:ext>
              </a:extLst>
            </p:cNvPr>
            <p:cNvGrpSpPr/>
            <p:nvPr/>
          </p:nvGrpSpPr>
          <p:grpSpPr>
            <a:xfrm>
              <a:off x="1006609" y="5144231"/>
              <a:ext cx="10137084" cy="615553"/>
              <a:chOff x="1006609" y="5249738"/>
              <a:chExt cx="10137084" cy="615553"/>
            </a:xfrm>
          </p:grpSpPr>
          <p:cxnSp>
            <p:nvCxnSpPr>
              <p:cNvPr id="9" name="Rechte verbindingslijn 8">
                <a:extLst>
                  <a:ext uri="{FF2B5EF4-FFF2-40B4-BE49-F238E27FC236}">
                    <a16:creationId xmlns:a16="http://schemas.microsoft.com/office/drawing/2014/main" id="{C960BBE0-8D1D-F52E-F008-92DC57FFF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158" y="5758753"/>
                <a:ext cx="8718698" cy="0"/>
              </a:xfrm>
              <a:prstGeom prst="line">
                <a:avLst/>
              </a:prstGeom>
              <a:ln w="203200">
                <a:solidFill>
                  <a:srgbClr val="FFD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D88AB78B-8C8D-2FF0-2B28-585C0CF346D6}"/>
                  </a:ext>
                </a:extLst>
              </p:cNvPr>
              <p:cNvSpPr txBox="1"/>
              <p:nvPr/>
            </p:nvSpPr>
            <p:spPr>
              <a:xfrm>
                <a:off x="1006609" y="5249738"/>
                <a:ext cx="1013708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az-Cyrl-AZ" sz="4000" b="1" i="1" dirty="0">
                    <a:latin typeface="IBM Plex Sans" panose="020B0503050203000203" pitchFamily="34" charset="0"/>
                  </a:rPr>
                  <a:t>Бинго! </a:t>
                </a:r>
                <a:r>
                  <a:rPr lang="az-Cyrl-AZ" sz="4000" b="1" dirty="0">
                    <a:latin typeface="IBM Plex Sans" panose="020B0503050203000203" pitchFamily="34" charset="0"/>
                  </a:rPr>
                  <a:t>Сега мога да променя нещата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61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81A7F2C-25F3-D471-86F6-F273EC70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2321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253697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653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016378"/>
            <a:ext cx="5148072" cy="3102242"/>
            <a:chOff x="3521964" y="1233645"/>
            <a:chExt cx="5148072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В какви ситуации бихте се замислили дали да съобщите за нещо чрез приложението 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WAVE, </a:t>
              </a:r>
              <a:r>
                <a:rPr lang="az-Cyrl-AZ" i="1" dirty="0">
                  <a:effectLst/>
                  <a:latin typeface="IBM Plex Sans" panose="020B0503050203000203" pitchFamily="34" charset="0"/>
                </a:rPr>
                <a:t>за да не би да навредите на себе си или на други? 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Моля, обяснете отговора си.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az-Cyrl-AZ" sz="1200" dirty="0">
                  <a:effectLst/>
                  <a:latin typeface="IBM Plex Sans Medium" panose="020F0502020204030204" pitchFamily="34" charset="0"/>
                </a:rPr>
                <a:t>Дилема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276062" y="5956919"/>
            <a:ext cx="5639874" cy="640515"/>
            <a:chOff x="2731477" y="3989642"/>
            <a:chExt cx="563987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4541160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b="1" dirty="0">
                  <a:latin typeface="IBM Plex Sans" panose="020B0503050203000203" pitchFamily="34" charset="0"/>
                </a:rPr>
                <a:t>Ценността </a:t>
              </a:r>
              <a:r>
                <a:rPr lang="nl-NL" b="1" dirty="0">
                  <a:latin typeface="IBM Plex Sans" panose="020B0503050203000203" pitchFamily="34" charset="0"/>
                </a:rPr>
                <a:t>WAVE: </a:t>
              </a:r>
              <a:r>
                <a:rPr lang="az-Cyrl-AZ" b="1" dirty="0">
                  <a:latin typeface="IBM Plex Sans" panose="020B0503050203000203" pitchFamily="34" charset="0"/>
                </a:rPr>
                <a:t>Добросъвестност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9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478992" y="3989642"/>
            <a:ext cx="9234015" cy="979069"/>
            <a:chOff x="2243469" y="3989642"/>
            <a:chExt cx="9234015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7647293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sz="4000" b="1" dirty="0">
                  <a:latin typeface="IBM Plex Sans" panose="020B0503050203000203" pitchFamily="34" charset="0"/>
                </a:rPr>
                <a:t>Ценността </a:t>
              </a:r>
              <a:r>
                <a:rPr lang="nl-NL" sz="4000" b="1" dirty="0">
                  <a:latin typeface="IBM Plex Sans" panose="020B0503050203000203" pitchFamily="34" charset="0"/>
                </a:rPr>
                <a:t>WAVE: </a:t>
              </a:r>
              <a:r>
                <a:rPr lang="az-Cyrl-AZ" sz="4000" b="1" dirty="0">
                  <a:latin typeface="IBM Plex Sans" panose="020B0503050203000203" pitchFamily="34" charset="0"/>
                </a:rPr>
                <a:t>Откритост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PEN_VEILIGHEIDSDAG_EN.mp4">
            <a:hlinkClick r:id="" action="ppaction://media"/>
            <a:extLst>
              <a:ext uri="{FF2B5EF4-FFF2-40B4-BE49-F238E27FC236}">
                <a16:creationId xmlns:a16="http://schemas.microsoft.com/office/drawing/2014/main" id="{E625A28A-4FBB-1ED2-6EE4-47360BB5183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0"/>
            <a:ext cx="10896600" cy="6858000"/>
          </a:xfrm>
        </p:spPr>
      </p:pic>
    </p:spTree>
    <p:extLst>
      <p:ext uri="{BB962C8B-B14F-4D97-AF65-F5344CB8AC3E}">
        <p14:creationId xmlns:p14="http://schemas.microsoft.com/office/powerpoint/2010/main" val="3190210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158699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106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656826" y="5956919"/>
            <a:ext cx="4878346" cy="640515"/>
            <a:chOff x="2731477" y="3989642"/>
            <a:chExt cx="4878346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3779633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b="1" dirty="0">
                  <a:latin typeface="IBM Plex Sans" panose="020B0503050203000203" pitchFamily="34" charset="0"/>
                </a:rPr>
                <a:t>Ценността </a:t>
              </a:r>
              <a:r>
                <a:rPr lang="nl-NL" b="1" dirty="0">
                  <a:latin typeface="IBM Plex Sans" panose="020B0503050203000203" pitchFamily="34" charset="0"/>
                </a:rPr>
                <a:t>WAVE: </a:t>
              </a:r>
              <a:r>
                <a:rPr lang="az-Cyrl-AZ" b="1" dirty="0">
                  <a:latin typeface="IBM Plex Sans" panose="020B0503050203000203" pitchFamily="34" charset="0"/>
                </a:rPr>
                <a:t>Откритост</a:t>
              </a: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02AB3633-1242-5C4E-A827-54A1D152C95F}"/>
              </a:ext>
            </a:extLst>
          </p:cNvPr>
          <p:cNvGrpSpPr/>
          <p:nvPr/>
        </p:nvGrpSpPr>
        <p:grpSpPr>
          <a:xfrm>
            <a:off x="3521964" y="2293377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DAC70F7-5863-41C4-6707-A94872476EC5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Има ли ситуации, в които не оспорвате поведението на колега?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Каква е причината за това?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9953892F-8CA0-5C91-D85C-FC6AA2E49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E094D19-7570-B396-2FC1-C8C1170285FE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az-Cyrl-AZ" sz="1200" dirty="0">
                  <a:effectLst/>
                  <a:latin typeface="IBM Plex Sans Medium" panose="020F0502020204030204" pitchFamily="34" charset="0"/>
                </a:rPr>
                <a:t>Въпрос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05209" y="3989642"/>
            <a:ext cx="11781581" cy="979069"/>
            <a:chOff x="2243469" y="3989642"/>
            <a:chExt cx="11781581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10194860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sz="4000" b="1" dirty="0">
                  <a:latin typeface="IBM Plex Sans" panose="020B0503050203000203" pitchFamily="34" charset="0"/>
                </a:rPr>
                <a:t>Колегата, който работи най-безопасно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467583" y="3989642"/>
            <a:ext cx="9256833" cy="979069"/>
            <a:chOff x="2243469" y="3989642"/>
            <a:chExt cx="9256833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7670112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sz="4000" b="1" dirty="0">
                  <a:latin typeface="IBM Plex Sans" panose="020B0503050203000203" pitchFamily="34" charset="0"/>
                </a:rPr>
                <a:t>Ценността </a:t>
              </a:r>
              <a:r>
                <a:rPr lang="nl-NL" sz="4000" b="1" dirty="0">
                  <a:latin typeface="IBM Plex Sans" panose="020B0503050203000203" pitchFamily="34" charset="0"/>
                </a:rPr>
                <a:t>WAVE: </a:t>
              </a:r>
              <a:r>
                <a:rPr lang="az-Cyrl-AZ" sz="4000" b="1" dirty="0">
                  <a:latin typeface="IBM Plex Sans" panose="020B0503050203000203" pitchFamily="34" charset="0"/>
                </a:rPr>
                <a:t>Уважение</a:t>
              </a:r>
              <a:endParaRPr lang="nl-NL" sz="4000" b="1" dirty="0"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961574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994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877879"/>
            <a:ext cx="5148071" cy="3379241"/>
            <a:chOff x="3511331" y="1233645"/>
            <a:chExt cx="5148071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11331" y="1233645"/>
              <a:ext cx="5148071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Кого номинирате за Отличието за безопасна работа? 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Моля, обяснете отговора си. 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Между другото: Вече давали ли сте на този колега Отличие в приложението 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WAVE?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7" y="1233645"/>
              <a:ext cx="969225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az-Cyrl-AZ" sz="1200" dirty="0">
                  <a:effectLst/>
                  <a:latin typeface="IBM Plex Sans Medium" panose="020F0502020204030204" pitchFamily="34" charset="0"/>
                </a:rPr>
                <a:t>Въпрос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111122" y="5956919"/>
            <a:ext cx="5969754" cy="640515"/>
            <a:chOff x="2731477" y="3989642"/>
            <a:chExt cx="596975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4871040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b="1" dirty="0">
                  <a:latin typeface="IBM Plex Sans" panose="020B0503050203000203" pitchFamily="34" charset="0"/>
                </a:rPr>
                <a:t>Колегата, който работи най-безопасно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50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880179" y="3989642"/>
            <a:ext cx="10431641" cy="979069"/>
            <a:chOff x="2243469" y="3989642"/>
            <a:chExt cx="10431641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89" y="3989642"/>
              <a:ext cx="8844921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sz="4000" b="1" dirty="0">
                  <a:latin typeface="IBM Plex Sans" panose="020B0503050203000203" pitchFamily="34" charset="0"/>
                </a:rPr>
                <a:t>Надценявате способностите си?!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S ZELFOVERSCHATTING VEILIGHEIDSDAG BG.mp4">
            <a:hlinkClick r:id="" action="ppaction://media"/>
            <a:extLst>
              <a:ext uri="{FF2B5EF4-FFF2-40B4-BE49-F238E27FC236}">
                <a16:creationId xmlns:a16="http://schemas.microsoft.com/office/drawing/2014/main" id="{73286271-5041-816C-33C7-26074496502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" y="0"/>
            <a:ext cx="11468100" cy="6858000"/>
          </a:xfrm>
        </p:spPr>
      </p:pic>
    </p:spTree>
    <p:extLst>
      <p:ext uri="{BB962C8B-B14F-4D97-AF65-F5344CB8AC3E}">
        <p14:creationId xmlns:p14="http://schemas.microsoft.com/office/powerpoint/2010/main" val="1268551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675819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505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974866"/>
            <a:ext cx="5148072" cy="3102242"/>
            <a:chOff x="3521964" y="1233645"/>
            <a:chExt cx="5148072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Надценяването се проявява най-често при планирането. Съгласни ли сте или не? Какъв риск крие това? 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Случвало ли се е да надценявате способностите си?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az-Cyrl-AZ" sz="1200" dirty="0">
                  <a:effectLst/>
                  <a:latin typeface="IBM Plex Sans Medium" panose="020F0502020204030204" pitchFamily="34" charset="0"/>
                </a:rPr>
                <a:t>Дилема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434267" y="5956919"/>
            <a:ext cx="5323464" cy="640515"/>
            <a:chOff x="2731477" y="3989642"/>
            <a:chExt cx="532346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4224751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b="1" dirty="0">
                  <a:latin typeface="IBM Plex Sans" panose="020B0503050203000203" pitchFamily="34" charset="0"/>
                </a:rPr>
                <a:t>Надценявате способностите си?!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7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511269" y="3989642"/>
            <a:ext cx="9169462" cy="979069"/>
            <a:chOff x="2243469" y="3989642"/>
            <a:chExt cx="9169462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7582741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sz="4000" b="1" dirty="0">
                  <a:latin typeface="IBM Plex Sans" panose="020B0503050203000203" pitchFamily="34" charset="0"/>
                </a:rPr>
                <a:t>Каква е Вашата мотивация?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285783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pect Bulgaars verkort.mp4">
            <a:hlinkClick r:id="" action="ppaction://media"/>
            <a:extLst>
              <a:ext uri="{FF2B5EF4-FFF2-40B4-BE49-F238E27FC236}">
                <a16:creationId xmlns:a16="http://schemas.microsoft.com/office/drawing/2014/main" id="{7FD2967F-B452-6738-F538-9D78E5E3AE8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4434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225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667363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Кой или какво е Вашата лична мотивация да работите безопасно и да давате възможност на другите да работят безопасно?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az-Cyrl-AZ" sz="1200" dirty="0">
                  <a:effectLst/>
                  <a:latin typeface="IBM Plex Sans Medium" panose="020F0502020204030204" pitchFamily="34" charset="0"/>
                </a:rPr>
                <a:t>Дилема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678334" y="5956919"/>
            <a:ext cx="4835330" cy="640515"/>
            <a:chOff x="2731477" y="3989642"/>
            <a:chExt cx="4835330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3736617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b="1" dirty="0">
                  <a:latin typeface="IBM Plex Sans" panose="020B0503050203000203" pitchFamily="34" charset="0"/>
                </a:rPr>
                <a:t>Каква е Вашата мотивация?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2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065920" y="3989642"/>
            <a:ext cx="8060160" cy="979069"/>
            <a:chOff x="2243469" y="3989642"/>
            <a:chExt cx="8060160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473439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sz="4000" b="1" dirty="0">
                  <a:latin typeface="IBM Plex Sans" panose="020B0503050203000203" pitchFamily="34" charset="0"/>
                </a:rPr>
                <a:t>Предупредителен знак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S GEVAARBESEF VEILIGHEIDSDAG BG.mp4">
            <a:hlinkClick r:id="" action="ppaction://media"/>
            <a:extLst>
              <a:ext uri="{FF2B5EF4-FFF2-40B4-BE49-F238E27FC236}">
                <a16:creationId xmlns:a16="http://schemas.microsoft.com/office/drawing/2014/main" id="{EE7F9F32-7D5D-3FEB-3BCB-341BF2203D6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263" y="0"/>
            <a:ext cx="11039475" cy="6858000"/>
          </a:xfrm>
        </p:spPr>
      </p:pic>
    </p:spTree>
    <p:extLst>
      <p:ext uri="{BB962C8B-B14F-4D97-AF65-F5344CB8AC3E}">
        <p14:creationId xmlns:p14="http://schemas.microsoft.com/office/powerpoint/2010/main" val="1843221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549445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3043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154877"/>
            <a:ext cx="5148072" cy="2548245"/>
            <a:chOff x="3521964" y="1233645"/>
            <a:chExt cx="5148072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Кога за последен път имахте съмнения дали работата може да бъде извършена безопасно? 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Защо? И какво направихте?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az-Cyrl-AZ" sz="1200" dirty="0">
                  <a:effectLst/>
                  <a:latin typeface="IBM Plex Sans Medium" panose="020F0502020204030204" pitchFamily="34" charset="0"/>
                </a:rPr>
                <a:t>Дилема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76937" y="5956919"/>
            <a:ext cx="4238123" cy="640515"/>
            <a:chOff x="2731477" y="3989642"/>
            <a:chExt cx="4238123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139409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b="1" dirty="0">
                  <a:latin typeface="IBM Plex Sans" panose="020B0503050203000203" pitchFamily="34" charset="0"/>
                </a:rPr>
                <a:t>Предупредителен знак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0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666796" y="3989642"/>
            <a:ext cx="4858408" cy="979069"/>
            <a:chOff x="2243469" y="3989642"/>
            <a:chExt cx="4858408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3271687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sz="4000" b="1" dirty="0">
                  <a:latin typeface="IBM Plex Sans" panose="020B0503050203000203" pitchFamily="34" charset="0"/>
                </a:rPr>
                <a:t>Промяната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>
                <a:effectLst/>
                <a:latin typeface="IBM Plex Sans" panose="020B0503050203000203" pitchFamily="34" charset="0"/>
              </a:rPr>
              <a:t>bingo card ready!</a:t>
            </a:r>
            <a:endParaRPr lang="nl-NL" sz="2800" i="1" dirty="0">
              <a:effectLst/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44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792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41162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1739379"/>
            <a:ext cx="5148072" cy="3102242"/>
            <a:chOff x="3521964" y="1233645"/>
            <a:chExt cx="5148072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Имате ли усещането, че можете да промените нещо по отношение на безопасността в тази организация? Моля, обяснете отговора си. </a:t>
              </a:r>
            </a:p>
            <a:p>
              <a:endParaRPr lang="az-Cyrl-AZ" i="1" dirty="0">
                <a:effectLst/>
                <a:latin typeface="IBM Plex Sans" panose="020B0503050203000203" pitchFamily="34" charset="0"/>
              </a:endParaRPr>
            </a:p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Ако не, какво според Вас трябва да се промени?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az-Cyrl-AZ" sz="1200" dirty="0">
                  <a:effectLst/>
                  <a:latin typeface="IBM Plex Sans Medium" panose="020F0502020204030204" pitchFamily="34" charset="0"/>
                </a:rPr>
                <a:t>Въпрос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674262" y="5956919"/>
            <a:ext cx="2864739" cy="640515"/>
            <a:chOff x="2731477" y="3989642"/>
            <a:chExt cx="2864739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2" y="3989642"/>
              <a:ext cx="1766024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b="1" dirty="0">
                  <a:latin typeface="IBM Plex Sans" panose="020B0503050203000203" pitchFamily="34" charset="0"/>
                </a:rPr>
                <a:t>Промяната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9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W -VEILIGHEIDSDAG 2024 OUTRO - BG.mp4">
            <a:hlinkClick r:id="" action="ppaction://media"/>
            <a:extLst>
              <a:ext uri="{FF2B5EF4-FFF2-40B4-BE49-F238E27FC236}">
                <a16:creationId xmlns:a16="http://schemas.microsoft.com/office/drawing/2014/main" id="{5C2AAE75-898E-CE7B-B75E-9F65DA1EDE5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1046262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A726DD8-2BB8-1394-508E-43E895C7F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07146" y="0"/>
            <a:ext cx="13193684" cy="6864560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612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2201208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az-Cyrl-AZ" i="1" dirty="0">
                  <a:effectLst/>
                  <a:latin typeface="IBM Plex Sans" panose="020B0503050203000203" pitchFamily="34" charset="0"/>
                </a:rPr>
                <a:t>Как бихте искали другите да се противопоставят на Вашето опасно поведение? Моля, обяснете или покажете какво имате предвид</a:t>
              </a:r>
              <a:endParaRPr lang="nl-NL" i="1" dirty="0"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az-Cyrl-AZ" sz="1200" dirty="0">
                  <a:effectLst/>
                  <a:latin typeface="IBM Plex Sans Medium" panose="020F0502020204030204" pitchFamily="34" charset="0"/>
                </a:rPr>
                <a:t>Въпрос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697121" y="5956919"/>
            <a:ext cx="4819022" cy="640515"/>
            <a:chOff x="2731477" y="3989642"/>
            <a:chExt cx="4819022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3720309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b="1" dirty="0">
                  <a:latin typeface="IBM Plex Sans" panose="020B0503050203000203" pitchFamily="34" charset="0"/>
                </a:rPr>
                <a:t>Ценността </a:t>
              </a:r>
              <a:r>
                <a:rPr lang="nl-NL" b="1" dirty="0">
                  <a:latin typeface="IBM Plex Sans" panose="020B0503050203000203" pitchFamily="34" charset="0"/>
                </a:rPr>
                <a:t>WAVE: </a:t>
              </a:r>
              <a:r>
                <a:rPr lang="az-Cyrl-AZ" b="1" dirty="0">
                  <a:latin typeface="IBM Plex Sans" panose="020B0503050203000203" pitchFamily="34" charset="0"/>
                </a:rPr>
                <a:t>Уважение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6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420203" y="3989642"/>
            <a:ext cx="11351593" cy="979069"/>
            <a:chOff x="2243469" y="3989642"/>
            <a:chExt cx="11351593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9764872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az-Cyrl-AZ" sz="4000" b="1" dirty="0">
                  <a:latin typeface="IBM Plex Sans" panose="020B0503050203000203" pitchFamily="34" charset="0"/>
                </a:rPr>
                <a:t>Ценността </a:t>
              </a:r>
              <a:r>
                <a:rPr lang="nl-NL" sz="4000" b="1" dirty="0">
                  <a:latin typeface="IBM Plex Sans" panose="020B0503050203000203" pitchFamily="34" charset="0"/>
                </a:rPr>
                <a:t>WAVE: </a:t>
              </a:r>
              <a:r>
                <a:rPr lang="az-Cyrl-AZ" sz="4000" b="1" dirty="0">
                  <a:latin typeface="IBM Plex Sans" panose="020B0503050203000203" pitchFamily="34" charset="0"/>
                </a:rPr>
                <a:t>Желание за учене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B685409C87DC4DA58F3DA56CFAB0F1" ma:contentTypeVersion="18" ma:contentTypeDescription="Een nieuw document maken." ma:contentTypeScope="" ma:versionID="c4758788fd27f61eae0e63cc74b85a17">
  <xsd:schema xmlns:xsd="http://www.w3.org/2001/XMLSchema" xmlns:xs="http://www.w3.org/2001/XMLSchema" xmlns:p="http://schemas.microsoft.com/office/2006/metadata/properties" xmlns:ns2="b46f7e7e-091b-45fc-b07a-14756525cbd9" xmlns:ns3="508e3145-0529-4d6a-a15f-862d6f4bb661" targetNamespace="http://schemas.microsoft.com/office/2006/metadata/properties" ma:root="true" ma:fieldsID="1f20732213a784d66468c9d3812d72f8" ns2:_="" ns3:_="">
    <xsd:import namespace="b46f7e7e-091b-45fc-b07a-14756525cbd9"/>
    <xsd:import namespace="508e3145-0529-4d6a-a15f-862d6f4bb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f7e7e-091b-45fc-b07a-14756525cb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1050673b-4c74-4831-8420-66cff89eac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e3145-0529-4d6a-a15f-862d6f4bb66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716b883-c908-44da-8e05-c6c47f0bb803}" ma:internalName="TaxCatchAll" ma:showField="CatchAllData" ma:web="508e3145-0529-4d6a-a15f-862d6f4bb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8e3145-0529-4d6a-a15f-862d6f4bb661" xsi:nil="true"/>
    <lcf76f155ced4ddcb4097134ff3c332f xmlns="b46f7e7e-091b-45fc-b07a-14756525cbd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71835F-53B0-402A-A914-9B9993A8ED1E}"/>
</file>

<file path=customXml/itemProps2.xml><?xml version="1.0" encoding="utf-8"?>
<ds:datastoreItem xmlns:ds="http://schemas.openxmlformats.org/officeDocument/2006/customXml" ds:itemID="{BD9AA024-6C21-401F-8F6F-E62421FE98DE}">
  <ds:schemaRefs>
    <ds:schemaRef ds:uri="http://schemas.microsoft.com/office/2006/metadata/properties"/>
    <ds:schemaRef ds:uri="http://schemas.microsoft.com/office/infopath/2007/PartnerControls"/>
    <ds:schemaRef ds:uri="508e3145-0529-4d6a-a15f-862d6f4bb661"/>
    <ds:schemaRef ds:uri="b46f7e7e-091b-45fc-b07a-14756525cbd9"/>
  </ds:schemaRefs>
</ds:datastoreItem>
</file>

<file path=customXml/itemProps3.xml><?xml version="1.0" encoding="utf-8"?>
<ds:datastoreItem xmlns:ds="http://schemas.openxmlformats.org/officeDocument/2006/customXml" ds:itemID="{6CB45DFA-CE7A-41B2-BABC-95ECC6AB57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22802</TotalTime>
  <Words>649</Words>
  <Application>Microsoft Macintosh PowerPoint</Application>
  <PresentationFormat>Breedbeeld</PresentationFormat>
  <Paragraphs>136</Paragraphs>
  <Slides>62</Slides>
  <Notes>29</Notes>
  <HiddenSlides>0</HiddenSlides>
  <MMClips>34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8" baseType="lpstr">
      <vt:lpstr>Arial</vt:lpstr>
      <vt:lpstr>IBM Plex Sans</vt:lpstr>
      <vt:lpstr>Calibri</vt:lpstr>
      <vt:lpstr>IBM Plex Sans Medium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Volkerwessels veiligheidsdag 2023</dc:title>
  <dc:creator>Coen Aukema</dc:creator>
  <cp:lastModifiedBy>Ton Oortgiesen</cp:lastModifiedBy>
  <cp:revision>59</cp:revision>
  <dcterms:created xsi:type="dcterms:W3CDTF">2022-11-23T12:58:52Z</dcterms:created>
  <dcterms:modified xsi:type="dcterms:W3CDTF">2024-03-04T16:08:28Z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0x0101008AB685409C87DC4DA58F3DA56CFAB0F1</vt:lpwstr>
  </property>
</Properties>
</file>